
<file path=[Content_Types].xml><?xml version="1.0" encoding="utf-8"?>
<Types xmlns="http://schemas.openxmlformats.org/package/2006/content-types">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doughnutChart>
        <c:varyColors val="1"/>
        <c:ser>
          <c:idx val="0"/>
          <c:order val="0"/>
          <c:tx>
            <c:strRef>
              <c:f>Sheet1!$B$1</c:f>
              <c:strCache>
                <c:ptCount val="1"/>
                <c:pt idx="0">
                  <c:v>Share of drag</c:v>
                </c:pt>
              </c:strCache>
            </c:strRef>
          </c:tx>
          <c:spPr>
            <a:solidFill>
              <a:schemeClr val="accent1"/>
            </a:solidFill>
            <a:ln w="9525" cap="flat">
              <a:solidFill>
                <a:srgbClr val="F9F9F9"/>
              </a:solidFill>
              <a:prstDash val="solid"/>
              <a:round/>
            </a:ln>
            <a:effectLst/>
          </c:spPr>
          <c:dPt>
            <c:idx val="0"/>
            <c:bubble3D val="0"/>
            <c:spPr>
              <a:solidFill>
                <a:srgbClr val="C9821A"/>
              </a:solidFill>
              <a:effectLst/>
            </c:spPr>
          </c:dPt>
          <c:dPt>
            <c:idx val="1"/>
            <c:bubble3D val="0"/>
            <c:spPr>
              <a:solidFill>
                <a:srgbClr val="0B1F3A"/>
              </a:solidFill>
              <a:effectLst/>
            </c:spPr>
          </c:dPt>
          <c:dLbls>
            <c:dLbl>
              <c:idx val="0"/>
              <c:numFmt formatCode="0%" sourceLinked="0"/>
              <c:spPr/>
              <c:txPr>
                <a:bodyPr/>
                <a:lstStyle/>
                <a:p>
                  <a:pPr>
                    <a:defRPr sz="1200" b="0" i="0" u="none" strike="noStrike">
                      <a:solidFill>
                        <a:srgbClr val="FFFFFF"/>
                      </a:solidFill>
                      <a:latin typeface="Arial"/>
                    </a:defRPr>
                  </a:pPr>
                </a:p>
              </c:txPr>
              <c:showLegendKey val="0"/>
              <c:showVal val="0"/>
              <c:showCatName val="0"/>
              <c:showSerName val="0"/>
              <c:showPercent val="1"/>
              <c:showBubbleSize val="0"/>
            </c:dLbl>
            <c:dLbl>
              <c:idx val="1"/>
              <c:numFmt formatCode="0%" sourceLinked="0"/>
              <c:spPr/>
              <c:txPr>
                <a:bodyPr/>
                <a:lstStyle/>
                <a:p>
                  <a:pPr>
                    <a:defRPr sz="1200" b="0" i="0" u="none" strike="noStrike">
                      <a:solidFill>
                        <a:srgbClr val="FFFFFF"/>
                      </a:solidFill>
                      <a:latin typeface="Arial"/>
                    </a:defRPr>
                  </a:pPr>
                </a:p>
              </c:txPr>
              <c:showLegendKey val="0"/>
              <c:showVal val="0"/>
              <c:showCatName val="0"/>
              <c:showSerName val="0"/>
              <c:showPercent val="1"/>
              <c:showBubbleSize val="0"/>
            </c:dLbl>
            <c:numFmt formatCode="0%" sourceLinked="0"/>
            <c:txPr>
              <a:bodyPr/>
              <a:lstStyle/>
              <a:p>
                <a:pPr>
                  <a:defRPr sz="1800" b="0" i="0" u="none" strike="noStrike">
                    <a:solidFill>
                      <a:srgbClr val="000000"/>
                    </a:solidFill>
                    <a:latin typeface="Arial"/>
                  </a:defRPr>
                </a:pPr>
              </a:p>
            </c:txPr>
            <c:showLegendKey val="0"/>
            <c:showVal val="0"/>
            <c:showCatName val="1"/>
            <c:showSerName val="0"/>
            <c:showPercent val="1"/>
            <c:showBubbleSize val="0"/>
            <c:showLeaderLines val="0"/>
          </c:dLbls>
          <c:cat>
            <c:strRef>
              <c:f>Sheet1!$A$2:$A$3</c:f>
              <c:strCache>
                <c:ptCount val="2"/>
                <c:pt idx="0">
                  <c:v>Energy and hardware</c:v>
                </c:pt>
                <c:pt idx="1">
                  <c:v>Fees, risk, collateral</c:v>
                </c:pt>
              </c:strCache>
            </c:strRef>
          </c:cat>
          <c:val>
            <c:numRef>
              <c:f>Sheet1!$B$2:$B$3</c:f>
              <c:numCache>
                <c:ptCount val="2"/>
                <c:pt idx="0">
                  <c:v>94</c:v>
                </c:pt>
                <c:pt idx="1">
                  <c:v>6</c:v>
                </c:pt>
              </c:numCache>
            </c:numRef>
          </c:val>
        </c:ser>
        <c:firstSliceAng val="0"/>
        <c:holeSize val="62"/>
      </c:doughnutChart>
      <c:spPr>
        <a:solidFill>
          <a:srgbClr val="F6F5F1"/>
        </a:solidFill>
        <a:ln>
          <a:noFill/>
        </a:ln>
        <a:effectLst/>
      </c:spPr>
    </c:plotArea>
    <c:legend>
      <c:legendPos val="b"/>
      <c:overlay val="0"/>
      <c:txPr>
        <a:bodyPr/>
        <a:lstStyle/>
        <a:p>
          <a:pPr>
            <a:defRPr sz="1000">
              <a:solidFill>
                <a:srgbClr val="1B2430"/>
              </a:solidFill>
            </a:defRPr>
          </a:pPr>
          <a:endParaRPr lang="en-US"/>
        </a:p>
      </c:txPr>
    </c:legend>
    <c:plotVisOnly val="1"/>
    <c:dispBlanksAs val="span"/>
  </c:chart>
  <c:spPr>
    <a:solidFill>
      <a:srgbClr val="F6F5F1"/>
    </a:solid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Frame: Gabrielli and von Kármán asked in 1950 what price speed carries for vehicles. This briefing asks the same of settlement. Disclose upfront that modern values are a calibrated simulation; the empirical study needs operator data (last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chart left to right: slow pre-industrial clearing, the netting floor, gross RTGS rising towards the Mach barrier. The line is the lower convex hull of all systems, recomputed whenever inputs change.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0.364 is a point value from the response surface that summarises the calibrated simulation (paper Appendix B); no p-value is quoted because the panel is synthetic. The evidence is Proposition 1, an identity: rate sensitivity equals the collateral share. Capital-bound designs, including prefunded instant payments, should be stress-tested across rate regimes, not only at the rate prevailing during a pilot.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class view of the paper (Proposition 3, Table 2), the wholesale netting class is the limit line over its span: its wrapper premium is zero. The 610× figure comes from the appendix response surface of the simulation and is illustrative, because the calibration builds netting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why the T+0 debate splits: operators quoting the window basis see savings, treasurers on the carry basis see a tenfold liquidity bill. Ask applicants to report both and the implied η.</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Proposition 3 splits each system's distance from the limit line into a within-class distance and a wrapper premium. For cards the premium is about 216 times the frontier drag at the same speed; Pix, the retail system with the thinnest bundle, carries about 16 times. The premium mixes the price of bundled services with any core-technology gap; it is an upper bound on the wrapper's price when card core technology is no better than the frontier.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Proof-of-stake did not remove the cost of security: on the carry basis, the locked stake is charged its full monthly opportunity cost, so drag peaks with the policy rate.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Mean energy share across panel months. Contrast with slide 7: the same security function, booked in a different cost component.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as a due-diligence scorecard for EU DLT Pilot Regime applicants and national sandboxes. Each row names the claim that most often fails in a proposal and the test, stated in the paper's quantities, that the authority can require before authorising a pilot. The interactive scorecard computes the implied eta, both collateral bases, the rate stress and the Mach Barrier test from the applicant's current and proposed design; the default figures are the paper's calibrated T+0 scenario, not observed 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on the ask. The empirical paper replaces the calibrated panel with contributed data under the same schema, so every chart in this deck can be redrawn on observed figures.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chart" Target="../charts/chart1.xml"/><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B1F3A"/>
        </a:solidFill>
      </p:bgPr>
    </p:bg>
    <p:spTree>
      <p:nvGrpSpPr>
        <p:cNvPr id="1" name=""/>
        <p:cNvGrpSpPr/>
        <p:nvPr/>
      </p:nvGrpSpPr>
      <p:grpSpPr>
        <a:xfrm>
          <a:off x="0" y="0"/>
          <a:ext cx="0" cy="0"/>
          <a:chOff x="0" y="0"/>
          <a:chExt cx="0" cy="0"/>
        </a:xfrm>
      </p:grpSpPr>
      <p:sp>
        <p:nvSpPr>
          <p:cNvPr id="2" name="Shape 0"/>
          <p:cNvSpPr/>
          <p:nvPr/>
        </p:nvSpPr>
        <p:spPr>
          <a:xfrm>
            <a:off x="0" y="0"/>
            <a:ext cx="109728" cy="5143500"/>
          </a:xfrm>
          <a:prstGeom prst="rect">
            <a:avLst/>
          </a:prstGeom>
          <a:solidFill>
            <a:srgbClr val="0E9F6E"/>
          </a:solidFill>
          <a:ln w="12700">
            <a:solidFill>
              <a:srgbClr val="0E9F6E"/>
            </a:solidFill>
            <a:prstDash val="solid"/>
          </a:ln>
        </p:spPr>
      </p:sp>
      <p:sp>
        <p:nvSpPr>
          <p:cNvPr id="3" name="Text 1"/>
          <p:cNvSpPr/>
          <p:nvPr/>
        </p:nvSpPr>
        <p:spPr>
          <a:xfrm>
            <a:off x="457200" y="502920"/>
            <a:ext cx="4206240" cy="274320"/>
          </a:xfrm>
          <a:prstGeom prst="rect">
            <a:avLst/>
          </a:prstGeom>
          <a:noFill/>
          <a:ln/>
        </p:spPr>
        <p:txBody>
          <a:bodyPr wrap="square" lIns="0" tIns="0" rIns="0" bIns="0" rtlCol="0" anchor="ctr"/>
          <a:lstStyle/>
          <a:p>
            <a:pPr indent="0" marL="0">
              <a:buNone/>
            </a:pPr>
            <a:r>
              <a:rPr lang="en-US" sz="1100" b="1" spc="400" kern="0" dirty="0">
                <a:solidFill>
                  <a:srgbClr val="A7E8CF"/>
                </a:solidFill>
                <a:latin typeface="Arial" pitchFamily="34" charset="0"/>
                <a:ea typeface="Arial" pitchFamily="34" charset="-122"/>
                <a:cs typeface="Arial" pitchFamily="34" charset="-120"/>
              </a:rPr>
              <a:t>EXECUTIVE BRIEFING</a:t>
            </a:r>
            <a:endParaRPr lang="en-US" sz="1100" dirty="0"/>
          </a:p>
        </p:txBody>
      </p:sp>
      <p:sp>
        <p:nvSpPr>
          <p:cNvPr id="4" name="Text 2"/>
          <p:cNvSpPr/>
          <p:nvPr/>
        </p:nvSpPr>
        <p:spPr>
          <a:xfrm>
            <a:off x="457200" y="868680"/>
            <a:ext cx="4114800" cy="1783080"/>
          </a:xfrm>
          <a:prstGeom prst="rect">
            <a:avLst/>
          </a:prstGeom>
          <a:noFill/>
          <a:ln/>
        </p:spPr>
        <p:txBody>
          <a:bodyPr wrap="square" lIns="0" tIns="0" rIns="0" bIns="0" rtlCol="0" anchor="t"/>
          <a:lstStyle/>
          <a:p>
            <a:pPr indent="0" marL="0">
              <a:buNone/>
            </a:pPr>
            <a:r>
              <a:rPr lang="en-US" sz="2700" b="1" dirty="0">
                <a:solidFill>
                  <a:srgbClr val="FFFFFF"/>
                </a:solidFill>
                <a:latin typeface="Georgia" pitchFamily="34" charset="0"/>
                <a:ea typeface="Georgia" pitchFamily="34" charset="-122"/>
                <a:cs typeface="Georgia" pitchFamily="34" charset="-120"/>
              </a:rPr>
              <a:t>Settlement speed has a price, and the policy rate sets much of it</a:t>
            </a:r>
            <a:endParaRPr lang="en-US" sz="2700" dirty="0"/>
          </a:p>
        </p:txBody>
      </p:sp>
      <p:sp>
        <p:nvSpPr>
          <p:cNvPr id="5" name="Text 3"/>
          <p:cNvSpPr/>
          <p:nvPr/>
        </p:nvSpPr>
        <p:spPr>
          <a:xfrm>
            <a:off x="457200" y="2743200"/>
            <a:ext cx="4023360" cy="685800"/>
          </a:xfrm>
          <a:prstGeom prst="rect">
            <a:avLst/>
          </a:prstGeom>
          <a:noFill/>
          <a:ln/>
        </p:spPr>
        <p:txBody>
          <a:bodyPr wrap="square" lIns="0" tIns="0" rIns="0" bIns="0" rtlCol="0" anchor="t"/>
          <a:lstStyle/>
          <a:p>
            <a:pPr indent="0" marL="0">
              <a:buNone/>
            </a:pPr>
            <a:r>
              <a:rPr lang="en-US" sz="1200" dirty="0">
                <a:solidFill>
                  <a:srgbClr val="C9D4E3"/>
                </a:solidFill>
                <a:latin typeface="Arial" pitchFamily="34" charset="0"/>
                <a:ea typeface="Arial" pitchFamily="34" charset="-122"/>
                <a:cs typeface="Arial" pitchFamily="34" charset="-120"/>
              </a:rPr>
              <a:t>A Gabrielli–von Kármán frontier for financial settlement systems, from Babylonian storehouses to proof-of-stake</a:t>
            </a:r>
            <a:endParaRPr lang="en-US" sz="1200" dirty="0"/>
          </a:p>
        </p:txBody>
      </p:sp>
      <p:sp>
        <p:nvSpPr>
          <p:cNvPr id="6" name="Text 4"/>
          <p:cNvSpPr/>
          <p:nvPr/>
        </p:nvSpPr>
        <p:spPr>
          <a:xfrm>
            <a:off x="457200" y="3566160"/>
            <a:ext cx="4023360" cy="502920"/>
          </a:xfrm>
          <a:prstGeom prst="rect">
            <a:avLst/>
          </a:prstGeom>
          <a:noFill/>
          <a:ln/>
        </p:spPr>
        <p:txBody>
          <a:bodyPr wrap="square" lIns="0" tIns="0" rIns="0" bIns="0" rtlCol="0" anchor="t"/>
          <a:lstStyle/>
          <a:p>
            <a:pPr indent="0" marL="0">
              <a:buNone/>
            </a:pPr>
            <a:r>
              <a:rPr lang="en-US" sz="1200" b="1" dirty="0">
                <a:solidFill>
                  <a:srgbClr val="FFFFFF"/>
                </a:solidFill>
                <a:latin typeface="Arial" pitchFamily="34" charset="0"/>
                <a:ea typeface="Arial" pitchFamily="34" charset="-122"/>
                <a:cs typeface="Arial" pitchFamily="34" charset="-120"/>
              </a:rPr>
              <a:t>Rolf Bastiaanssen</a:t>
            </a:r>
            <a:endParaRPr lang="en-US" sz="1200" dirty="0"/>
          </a:p>
          <a:p>
            <a:pPr indent="0" marL="0">
              <a:buNone/>
            </a:pPr>
            <a:r>
              <a:rPr lang="en-US" sz="1200" dirty="0">
                <a:solidFill>
                  <a:srgbClr val="C9D4E3"/>
                </a:solidFill>
                <a:latin typeface="Arial" pitchFamily="34" charset="0"/>
                <a:ea typeface="Arial" pitchFamily="34" charset="-122"/>
                <a:cs typeface="Arial" pitchFamily="34" charset="-120"/>
              </a:rPr>
              <a:t>Director, Bax Innovation, Barcelona</a:t>
            </a:r>
            <a:endParaRPr lang="en-US" sz="1200" dirty="0"/>
          </a:p>
        </p:txBody>
      </p:sp>
      <p:sp>
        <p:nvSpPr>
          <p:cNvPr id="7" name="Text 5"/>
          <p:cNvSpPr/>
          <p:nvPr/>
        </p:nvSpPr>
        <p:spPr>
          <a:xfrm>
            <a:off x="457200" y="4343400"/>
            <a:ext cx="4023360" cy="457200"/>
          </a:xfrm>
          <a:prstGeom prst="rect">
            <a:avLst/>
          </a:prstGeom>
          <a:noFill/>
          <a:ln/>
        </p:spPr>
        <p:txBody>
          <a:bodyPr wrap="square" lIns="0" tIns="0" rIns="0" bIns="0" rtlCol="0" anchor="t"/>
          <a:lstStyle/>
          <a:p>
            <a:pPr indent="0" marL="0">
              <a:buNone/>
            </a:pPr>
            <a:r>
              <a:rPr lang="en-US" sz="900" dirty="0">
                <a:solidFill>
                  <a:srgbClr val="9FB0C8"/>
                </a:solidFill>
                <a:latin typeface="Arial" pitchFamily="34" charset="0"/>
                <a:ea typeface="Arial" pitchFamily="34" charset="-122"/>
                <a:cs typeface="Arial" pitchFamily="34" charset="-120"/>
              </a:rPr>
              <a:t>Modern-system figures come from a calibrated structural simulation (15 systems, 106 months, N = 1,466) benchmarked to public disclosures.</a:t>
            </a:r>
            <a:endParaRPr lang="en-US" sz="900" dirty="0"/>
          </a:p>
        </p:txBody>
      </p:sp>
      <p:sp>
        <p:nvSpPr>
          <p:cNvPr id="8" name="Shape 6"/>
          <p:cNvSpPr/>
          <p:nvPr/>
        </p:nvSpPr>
        <p:spPr>
          <a:xfrm>
            <a:off x="4800600" y="502920"/>
            <a:ext cx="3977640" cy="4160520"/>
          </a:xfrm>
          <a:prstGeom prst="rect">
            <a:avLst/>
          </a:prstGeom>
          <a:solidFill>
            <a:srgbClr val="FFFFFF"/>
          </a:solidFill>
          <a:ln w="12700">
            <a:solidFill>
              <a:srgbClr val="FFFFFF"/>
            </a:solidFill>
            <a:prstDash val="solid"/>
          </a:ln>
        </p:spPr>
      </p:sp>
      <p:pic>
        <p:nvPicPr>
          <p:cNvPr id="9" name="Image 0" descr="preencoded.png">    </p:cNvPr>
          <p:cNvPicPr>
            <a:picLocks noChangeAspect="1"/>
          </p:cNvPicPr>
          <p:nvPr/>
        </p:nvPicPr>
        <p:blipFill>
          <a:blip r:embed="rId1"/>
          <a:stretch>
            <a:fillRect/>
          </a:stretch>
        </p:blipFill>
        <p:spPr>
          <a:xfrm>
            <a:off x="4892040" y="1234440"/>
            <a:ext cx="3794760" cy="2532888"/>
          </a:xfrm>
          <a:prstGeom prst="rect">
            <a:avLst/>
          </a:prstGeom>
        </p:spPr>
      </p:pic>
      <p:sp>
        <p:nvSpPr>
          <p:cNvPr id="10" name="Text 7"/>
          <p:cNvSpPr/>
          <p:nvPr/>
        </p:nvSpPr>
        <p:spPr>
          <a:xfrm>
            <a:off x="4983480" y="3931920"/>
            <a:ext cx="3611880" cy="548640"/>
          </a:xfrm>
          <a:prstGeom prst="rect">
            <a:avLst/>
          </a:prstGeom>
          <a:noFill/>
          <a:ln/>
        </p:spPr>
        <p:txBody>
          <a:bodyPr wrap="square" lIns="0" tIns="0" rIns="0" bIns="0" rtlCol="0" anchor="t"/>
          <a:lstStyle/>
          <a:p>
            <a:pPr indent="0" marL="0">
              <a:buNone/>
            </a:pPr>
            <a:r>
              <a:rPr lang="en-US" sz="1000" dirty="0">
                <a:solidFill>
                  <a:srgbClr val="5B6675"/>
                </a:solidFill>
                <a:latin typeface="Arial" pitchFamily="34" charset="0"/>
                <a:ea typeface="Arial" pitchFamily="34" charset="-122"/>
                <a:cs typeface="Arial" pitchFamily="34" charset="-120"/>
              </a:rPr>
              <a:t>The GvK Limit Line: specific exchange drag against settlement velocity, 21 systems</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6F5F1"/>
        </a:solidFill>
      </p:bgPr>
    </p:bg>
    <p:spTree>
      <p:nvGrpSpPr>
        <p:cNvPr id="1" name=""/>
        <p:cNvGrpSpPr/>
        <p:nvPr/>
      </p:nvGrpSpPr>
      <p:grpSpPr>
        <a:xfrm>
          <a:off x="0" y="0"/>
          <a:ext cx="0" cy="0"/>
          <a:chOff x="0" y="0"/>
          <a:chExt cx="0" cy="0"/>
        </a:xfrm>
      </p:grpSpPr>
      <p:sp>
        <p:nvSpPr>
          <p:cNvPr id="2" name="Shape 0"/>
          <p:cNvSpPr/>
          <p:nvPr/>
        </p:nvSpPr>
        <p:spPr>
          <a:xfrm>
            <a:off x="0" y="0"/>
            <a:ext cx="109728" cy="5143500"/>
          </a:xfrm>
          <a:prstGeom prst="rect">
            <a:avLst/>
          </a:prstGeom>
          <a:solidFill>
            <a:srgbClr val="0E9F6E"/>
          </a:solidFill>
          <a:ln w="12700">
            <a:solidFill>
              <a:srgbClr val="0E9F6E"/>
            </a:solidFill>
            <a:prstDash val="solid"/>
          </a:ln>
        </p:spPr>
      </p:sp>
      <p:sp>
        <p:nvSpPr>
          <p:cNvPr id="3" name="Text 1"/>
          <p:cNvSpPr/>
          <p:nvPr/>
        </p:nvSpPr>
        <p:spPr>
          <a:xfrm>
            <a:off x="457200" y="274320"/>
            <a:ext cx="8229600" cy="868680"/>
          </a:xfrm>
          <a:prstGeom prst="rect">
            <a:avLst/>
          </a:prstGeom>
          <a:noFill/>
          <a:ln/>
        </p:spPr>
        <p:txBody>
          <a:bodyPr wrap="square" lIns="0" tIns="0" rIns="0" bIns="0" rtlCol="0" anchor="t"/>
          <a:lstStyle/>
          <a:p>
            <a:pPr indent="0" marL="0">
              <a:buNone/>
            </a:pPr>
            <a:r>
              <a:rPr lang="en-US" sz="2300" b="1" dirty="0">
                <a:solidFill>
                  <a:srgbClr val="0B1F3A"/>
                </a:solidFill>
                <a:latin typeface="Georgia" pitchFamily="34" charset="0"/>
                <a:ea typeface="Georgia" pitchFamily="34" charset="-122"/>
                <a:cs typeface="Georgia" pitchFamily="34" charset="-120"/>
              </a:rPr>
              <a:t>Every settlement system since 1750 BCE sits on or above one cost limit line</a:t>
            </a:r>
            <a:endParaRPr lang="en-US" sz="2300" dirty="0"/>
          </a:p>
        </p:txBody>
      </p:sp>
      <p:sp>
        <p:nvSpPr>
          <p:cNvPr id="4" name="Text 2"/>
          <p:cNvSpPr/>
          <p:nvPr/>
        </p:nvSpPr>
        <p:spPr>
          <a:xfrm>
            <a:off x="457200" y="4754880"/>
            <a:ext cx="7680960" cy="256032"/>
          </a:xfrm>
          <a:prstGeom prst="rect">
            <a:avLst/>
          </a:prstGeom>
          <a:noFill/>
          <a:ln/>
        </p:spPr>
        <p:txBody>
          <a:bodyPr wrap="square" lIns="0" tIns="0" rIns="0" bIns="0" rtlCol="0" anchor="ctr"/>
          <a:lstStyle/>
          <a:p>
            <a:pPr indent="0" marL="0">
              <a:buNone/>
            </a:pPr>
            <a:r>
              <a:rPr lang="en-US" sz="800" dirty="0">
                <a:solidFill>
                  <a:srgbClr val="5B6675"/>
                </a:solidFill>
                <a:latin typeface="Arial" pitchFamily="34" charset="0"/>
                <a:ea typeface="Arial" pitchFamily="34" charset="-122"/>
                <a:cs typeface="Arial" pitchFamily="34" charset="-120"/>
              </a:rPr>
              <a:t>Source: Bastiaanssen (2026), What Price Settlement Speed? Working paper. Modern-system values are a calibrated structural simulation, not observed data.</a:t>
            </a:r>
            <a:endParaRPr lang="en-US" sz="800" dirty="0"/>
          </a:p>
        </p:txBody>
      </p:sp>
      <p:sp>
        <p:nvSpPr>
          <p:cNvPr id="5" name="Text 3"/>
          <p:cNvSpPr/>
          <p:nvPr/>
        </p:nvSpPr>
        <p:spPr>
          <a:xfrm>
            <a:off x="8229600" y="4754880"/>
            <a:ext cx="457200" cy="256032"/>
          </a:xfrm>
          <a:prstGeom prst="rect">
            <a:avLst/>
          </a:prstGeom>
          <a:noFill/>
          <a:ln/>
        </p:spPr>
        <p:txBody>
          <a:bodyPr wrap="square" lIns="0" tIns="0" rIns="0" bIns="0" rtlCol="0" anchor="ctr"/>
          <a:lstStyle/>
          <a:p>
            <a:pPr algn="r" indent="0" marL="0">
              <a:buNone/>
            </a:pPr>
            <a:r>
              <a:rPr lang="en-US" sz="900" dirty="0">
                <a:solidFill>
                  <a:srgbClr val="5B6675"/>
                </a:solidFill>
                <a:latin typeface="Arial" pitchFamily="34" charset="0"/>
                <a:ea typeface="Arial" pitchFamily="34" charset="-122"/>
                <a:cs typeface="Arial" pitchFamily="34" charset="-120"/>
              </a:rPr>
              <a:t>2</a:t>
            </a:r>
            <a:endParaRPr lang="en-US" sz="900" dirty="0"/>
          </a:p>
        </p:txBody>
      </p:sp>
      <p:sp>
        <p:nvSpPr>
          <p:cNvPr id="6" name="Text 4"/>
          <p:cNvSpPr/>
          <p:nvPr/>
        </p:nvSpPr>
        <p:spPr>
          <a:xfrm>
            <a:off x="457200" y="1280160"/>
            <a:ext cx="3383280" cy="1463040"/>
          </a:xfrm>
          <a:prstGeom prst="rect">
            <a:avLst/>
          </a:prstGeom>
          <a:noFill/>
          <a:ln/>
        </p:spPr>
        <p:txBody>
          <a:bodyPr wrap="square" lIns="0" tIns="0" rIns="0" bIns="0" rtlCol="0" anchor="t"/>
          <a:lstStyle/>
          <a:p>
            <a:pPr indent="0" marL="0">
              <a:spcAft>
                <a:spcPts val="600"/>
              </a:spcAft>
              <a:buNone/>
            </a:pPr>
            <a:r>
              <a:rPr lang="en-US" sz="1300" dirty="0">
                <a:solidFill>
                  <a:srgbClr val="1B2430"/>
                </a:solidFill>
                <a:latin typeface="Arial" pitchFamily="34" charset="0"/>
                <a:ea typeface="Arial" pitchFamily="34" charset="-122"/>
                <a:cs typeface="Arial" pitchFamily="34" charset="-120"/>
              </a:rPr>
              <a:t>Specific exchange drag ε adds four costs per unit of value settled: fees, risk reserves, energy and the funding cost of locked collateral. Plotted against settlement velocity, all 21 systems lie on or above a U-shaped lower boundary.</a:t>
            </a:r>
            <a:endParaRPr lang="en-US" sz="1300" dirty="0"/>
          </a:p>
        </p:txBody>
      </p:sp>
      <p:sp>
        <p:nvSpPr>
          <p:cNvPr id="7" name="Shape 5"/>
          <p:cNvSpPr/>
          <p:nvPr/>
        </p:nvSpPr>
        <p:spPr>
          <a:xfrm>
            <a:off x="457200" y="2743200"/>
            <a:ext cx="45720" cy="502920"/>
          </a:xfrm>
          <a:prstGeom prst="rect">
            <a:avLst/>
          </a:prstGeom>
          <a:solidFill>
            <a:srgbClr val="0E9F6E"/>
          </a:solidFill>
          <a:ln w="12700">
            <a:solidFill>
              <a:srgbClr val="0E9F6E"/>
            </a:solidFill>
            <a:prstDash val="solid"/>
          </a:ln>
        </p:spPr>
      </p:sp>
      <p:sp>
        <p:nvSpPr>
          <p:cNvPr id="8" name="Text 6"/>
          <p:cNvSpPr/>
          <p:nvPr/>
        </p:nvSpPr>
        <p:spPr>
          <a:xfrm>
            <a:off x="621792" y="2743200"/>
            <a:ext cx="3246120" cy="530352"/>
          </a:xfrm>
          <a:prstGeom prst="rect">
            <a:avLst/>
          </a:prstGeom>
          <a:noFill/>
          <a:ln/>
        </p:spPr>
        <p:txBody>
          <a:bodyPr wrap="square" lIns="0" tIns="0" rIns="0" bIns="0" rtlCol="0" anchor="ctr"/>
          <a:lstStyle/>
          <a:p>
            <a:pPr indent="0" marL="0">
              <a:buNone/>
            </a:pPr>
            <a:r>
              <a:rPr lang="en-US" sz="1100" b="1" dirty="0">
                <a:solidFill>
                  <a:srgbClr val="0B1F3A"/>
                </a:solidFill>
                <a:latin typeface="Arial" pitchFamily="34" charset="0"/>
                <a:ea typeface="Arial" pitchFamily="34" charset="-122"/>
                <a:cs typeface="Arial" pitchFamily="34" charset="-120"/>
              </a:rPr>
              <a:t>Wholesale netting forms the floor.</a:t>
            </a:r>
            <a:pPr indent="0" marL="0">
              <a:buNone/>
            </a:pPr>
            <a:r>
              <a:rPr lang="en-US" sz="1100" dirty="0">
                <a:solidFill>
                  <a:srgbClr val="1B2430"/>
                </a:solidFill>
                <a:latin typeface="Arial" pitchFamily="34" charset="0"/>
                <a:ea typeface="Arial" pitchFamily="34" charset="-122"/>
                <a:cs typeface="Arial" pitchFamily="34" charset="-120"/>
              </a:rPr>
              <a:t> CHIPS, ACH and DTCC define the line's lowest stretch.</a:t>
            </a:r>
            <a:endParaRPr lang="en-US" sz="1100" dirty="0"/>
          </a:p>
        </p:txBody>
      </p:sp>
      <p:sp>
        <p:nvSpPr>
          <p:cNvPr id="9" name="Shape 7"/>
          <p:cNvSpPr/>
          <p:nvPr/>
        </p:nvSpPr>
        <p:spPr>
          <a:xfrm>
            <a:off x="457200" y="3364992"/>
            <a:ext cx="45720" cy="502920"/>
          </a:xfrm>
          <a:prstGeom prst="rect">
            <a:avLst/>
          </a:prstGeom>
          <a:solidFill>
            <a:srgbClr val="0E9F6E"/>
          </a:solidFill>
          <a:ln w="12700">
            <a:solidFill>
              <a:srgbClr val="0E9F6E"/>
            </a:solidFill>
            <a:prstDash val="solid"/>
          </a:ln>
        </p:spPr>
      </p:sp>
      <p:sp>
        <p:nvSpPr>
          <p:cNvPr id="10" name="Text 8"/>
          <p:cNvSpPr/>
          <p:nvPr/>
        </p:nvSpPr>
        <p:spPr>
          <a:xfrm>
            <a:off x="621792" y="3364992"/>
            <a:ext cx="3246120" cy="530352"/>
          </a:xfrm>
          <a:prstGeom prst="rect">
            <a:avLst/>
          </a:prstGeom>
          <a:noFill/>
          <a:ln/>
        </p:spPr>
        <p:txBody>
          <a:bodyPr wrap="square" lIns="0" tIns="0" rIns="0" bIns="0" rtlCol="0" anchor="ctr"/>
          <a:lstStyle/>
          <a:p>
            <a:pPr indent="0" marL="0">
              <a:buNone/>
            </a:pPr>
            <a:r>
              <a:rPr lang="en-US" sz="1100" b="1" dirty="0">
                <a:solidFill>
                  <a:srgbClr val="0B1F3A"/>
                </a:solidFill>
                <a:latin typeface="Arial" pitchFamily="34" charset="0"/>
                <a:ea typeface="Arial" pitchFamily="34" charset="-122"/>
                <a:cs typeface="Arial" pitchFamily="34" charset="-120"/>
              </a:rPr>
              <a:t>Retail and proof-of-work sit far above it.</a:t>
            </a:r>
            <a:pPr indent="0" marL="0">
              <a:buNone/>
            </a:pPr>
            <a:r>
              <a:rPr lang="en-US" sz="1100" dirty="0">
                <a:solidFill>
                  <a:srgbClr val="1B2430"/>
                </a:solidFill>
                <a:latin typeface="Arial" pitchFamily="34" charset="0"/>
                <a:ea typeface="Arial" pitchFamily="34" charset="-122"/>
                <a:cs typeface="Arial" pitchFamily="34" charset="-120"/>
              </a:rPr>
              <a:t> Cards and Bitcoin carry one to two orders of magnitude more drag.</a:t>
            </a:r>
            <a:endParaRPr lang="en-US" sz="1100" dirty="0"/>
          </a:p>
        </p:txBody>
      </p:sp>
      <p:sp>
        <p:nvSpPr>
          <p:cNvPr id="11" name="Shape 9"/>
          <p:cNvSpPr/>
          <p:nvPr/>
        </p:nvSpPr>
        <p:spPr>
          <a:xfrm>
            <a:off x="457200" y="3986784"/>
            <a:ext cx="45720" cy="502920"/>
          </a:xfrm>
          <a:prstGeom prst="rect">
            <a:avLst/>
          </a:prstGeom>
          <a:solidFill>
            <a:srgbClr val="0E9F6E"/>
          </a:solidFill>
          <a:ln w="12700">
            <a:solidFill>
              <a:srgbClr val="0E9F6E"/>
            </a:solidFill>
            <a:prstDash val="solid"/>
          </a:ln>
        </p:spPr>
      </p:sp>
      <p:sp>
        <p:nvSpPr>
          <p:cNvPr id="12" name="Text 10"/>
          <p:cNvSpPr/>
          <p:nvPr/>
        </p:nvSpPr>
        <p:spPr>
          <a:xfrm>
            <a:off x="621792" y="3986784"/>
            <a:ext cx="3246120" cy="530352"/>
          </a:xfrm>
          <a:prstGeom prst="rect">
            <a:avLst/>
          </a:prstGeom>
          <a:noFill/>
          <a:ln/>
        </p:spPr>
        <p:txBody>
          <a:bodyPr wrap="square" lIns="0" tIns="0" rIns="0" bIns="0" rtlCol="0" anchor="ctr"/>
          <a:lstStyle/>
          <a:p>
            <a:pPr indent="0" marL="0">
              <a:buNone/>
            </a:pPr>
            <a:r>
              <a:rPr lang="en-US" sz="1100" b="1" dirty="0">
                <a:solidFill>
                  <a:srgbClr val="0B1F3A"/>
                </a:solidFill>
                <a:latin typeface="Arial" pitchFamily="34" charset="0"/>
                <a:ea typeface="Arial" pitchFamily="34" charset="-122"/>
                <a:cs typeface="Arial" pitchFamily="34" charset="-120"/>
              </a:rPr>
              <a:t>Beyond 10³ settlements per second,</a:t>
            </a:r>
            <a:pPr indent="0" marL="0">
              <a:buNone/>
            </a:pPr>
            <a:r>
              <a:rPr lang="en-US" sz="1100" dirty="0">
                <a:solidFill>
                  <a:srgbClr val="1B2430"/>
                </a:solidFill>
                <a:latin typeface="Arial" pitchFamily="34" charset="0"/>
                <a:ea typeface="Arial" pitchFamily="34" charset="-122"/>
                <a:cs typeface="Arial" pitchFamily="34" charset="-120"/>
              </a:rPr>
              <a:t> extra speed mainly redistributes rents.</a:t>
            </a:r>
            <a:endParaRPr lang="en-US" sz="1100" dirty="0"/>
          </a:p>
        </p:txBody>
      </p:sp>
      <p:sp>
        <p:nvSpPr>
          <p:cNvPr id="13" name="Shape 11"/>
          <p:cNvSpPr/>
          <p:nvPr/>
        </p:nvSpPr>
        <p:spPr>
          <a:xfrm>
            <a:off x="4069080" y="1234440"/>
            <a:ext cx="4663440" cy="3337560"/>
          </a:xfrm>
          <a:prstGeom prst="rect">
            <a:avLst/>
          </a:prstGeom>
          <a:solidFill>
            <a:srgbClr val="FFFFFF"/>
          </a:solidFill>
          <a:ln w="9525">
            <a:solidFill>
              <a:srgbClr val="D9DCE1"/>
            </a:solidFill>
            <a:prstDash val="solid"/>
          </a:ln>
        </p:spPr>
      </p:sp>
      <p:pic>
        <p:nvPicPr>
          <p:cNvPr id="14" name="Image 0" descr="preencoded.png">    </p:cNvPr>
          <p:cNvPicPr>
            <a:picLocks noChangeAspect="1"/>
          </p:cNvPicPr>
          <p:nvPr/>
        </p:nvPicPr>
        <p:blipFill>
          <a:blip r:embed="rId1"/>
          <a:stretch>
            <a:fillRect/>
          </a:stretch>
        </p:blipFill>
        <p:spPr>
          <a:xfrm>
            <a:off x="4160520" y="1325880"/>
            <a:ext cx="4480560" cy="2990088"/>
          </a:xfrm>
          <a:prstGeom prst="rect">
            <a:avLst/>
          </a:prstGeom>
        </p:spPr>
      </p:pic>
      <p:sp>
        <p:nvSpPr>
          <p:cNvPr id="15" name="Text 12"/>
          <p:cNvSpPr/>
          <p:nvPr/>
        </p:nvSpPr>
        <p:spPr>
          <a:xfrm>
            <a:off x="4206240" y="4325112"/>
            <a:ext cx="4389120" cy="219456"/>
          </a:xfrm>
          <a:prstGeom prst="rect">
            <a:avLst/>
          </a:prstGeom>
          <a:noFill/>
          <a:ln/>
        </p:spPr>
        <p:txBody>
          <a:bodyPr wrap="square" lIns="0" tIns="0" rIns="0" bIns="0" rtlCol="0" anchor="ctr"/>
          <a:lstStyle/>
          <a:p>
            <a:pPr indent="0" marL="0">
              <a:buNone/>
            </a:pPr>
            <a:r>
              <a:rPr lang="en-US" sz="800" dirty="0">
                <a:solidFill>
                  <a:srgbClr val="5B6675"/>
                </a:solidFill>
                <a:latin typeface="Arial" pitchFamily="34" charset="0"/>
                <a:ea typeface="Arial" pitchFamily="34" charset="-122"/>
                <a:cs typeface="Arial" pitchFamily="34" charset="-120"/>
              </a:rPr>
              <a:t>Figure 1 of the working paper. Historical exemplars show literature ranges.</a:t>
            </a:r>
            <a:endParaRPr lang="en-US" sz="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6F5F1"/>
        </a:solidFill>
      </p:bgPr>
    </p:bg>
    <p:spTree>
      <p:nvGrpSpPr>
        <p:cNvPr id="1" name=""/>
        <p:cNvGrpSpPr/>
        <p:nvPr/>
      </p:nvGrpSpPr>
      <p:grpSpPr>
        <a:xfrm>
          <a:off x="0" y="0"/>
          <a:ext cx="0" cy="0"/>
          <a:chOff x="0" y="0"/>
          <a:chExt cx="0" cy="0"/>
        </a:xfrm>
      </p:grpSpPr>
      <p:sp>
        <p:nvSpPr>
          <p:cNvPr id="2" name="Shape 0"/>
          <p:cNvSpPr/>
          <p:nvPr/>
        </p:nvSpPr>
        <p:spPr>
          <a:xfrm>
            <a:off x="0" y="0"/>
            <a:ext cx="109728" cy="5143500"/>
          </a:xfrm>
          <a:prstGeom prst="rect">
            <a:avLst/>
          </a:prstGeom>
          <a:solidFill>
            <a:srgbClr val="0E9F6E"/>
          </a:solidFill>
          <a:ln w="12700">
            <a:solidFill>
              <a:srgbClr val="0E9F6E"/>
            </a:solidFill>
            <a:prstDash val="solid"/>
          </a:ln>
        </p:spPr>
      </p:sp>
      <p:sp>
        <p:nvSpPr>
          <p:cNvPr id="3" name="Text 1"/>
          <p:cNvSpPr/>
          <p:nvPr/>
        </p:nvSpPr>
        <p:spPr>
          <a:xfrm>
            <a:off x="457200" y="274320"/>
            <a:ext cx="8229600" cy="868680"/>
          </a:xfrm>
          <a:prstGeom prst="rect">
            <a:avLst/>
          </a:prstGeom>
          <a:noFill/>
          <a:ln/>
        </p:spPr>
        <p:txBody>
          <a:bodyPr wrap="square" lIns="0" tIns="0" rIns="0" bIns="0" rtlCol="0" anchor="t"/>
          <a:lstStyle/>
          <a:p>
            <a:pPr indent="0" marL="0">
              <a:buNone/>
            </a:pPr>
            <a:r>
              <a:rPr lang="en-US" sz="2300" b="1" dirty="0">
                <a:solidFill>
                  <a:srgbClr val="0B1F3A"/>
                </a:solidFill>
                <a:latin typeface="Georgia" pitchFamily="34" charset="0"/>
                <a:ea typeface="Georgia" pitchFamily="34" charset="-122"/>
                <a:cs typeface="Georgia" pitchFamily="34" charset="-120"/>
              </a:rPr>
              <a:t>When SOFR rose from 0.03% to 5.41%, only capital-bound systems repriced</a:t>
            </a:r>
            <a:endParaRPr lang="en-US" sz="2300" dirty="0"/>
          </a:p>
        </p:txBody>
      </p:sp>
      <p:sp>
        <p:nvSpPr>
          <p:cNvPr id="4" name="Text 2"/>
          <p:cNvSpPr/>
          <p:nvPr/>
        </p:nvSpPr>
        <p:spPr>
          <a:xfrm>
            <a:off x="457200" y="4754880"/>
            <a:ext cx="7680960" cy="256032"/>
          </a:xfrm>
          <a:prstGeom prst="rect">
            <a:avLst/>
          </a:prstGeom>
          <a:noFill/>
          <a:ln/>
        </p:spPr>
        <p:txBody>
          <a:bodyPr wrap="square" lIns="0" tIns="0" rIns="0" bIns="0" rtlCol="0" anchor="ctr"/>
          <a:lstStyle/>
          <a:p>
            <a:pPr indent="0" marL="0">
              <a:buNone/>
            </a:pPr>
            <a:r>
              <a:rPr lang="en-US" sz="800" dirty="0">
                <a:solidFill>
                  <a:srgbClr val="5B6675"/>
                </a:solidFill>
                <a:latin typeface="Arial" pitchFamily="34" charset="0"/>
                <a:ea typeface="Arial" pitchFamily="34" charset="-122"/>
                <a:cs typeface="Arial" pitchFamily="34" charset="-120"/>
              </a:rPr>
              <a:t>Source: Bastiaanssen (2026), What Price Settlement Speed? Working paper. Modern-system values are a calibrated structural simulation, not observed data.</a:t>
            </a:r>
            <a:endParaRPr lang="en-US" sz="800" dirty="0"/>
          </a:p>
        </p:txBody>
      </p:sp>
      <p:sp>
        <p:nvSpPr>
          <p:cNvPr id="5" name="Text 3"/>
          <p:cNvSpPr/>
          <p:nvPr/>
        </p:nvSpPr>
        <p:spPr>
          <a:xfrm>
            <a:off x="8229600" y="4754880"/>
            <a:ext cx="457200" cy="256032"/>
          </a:xfrm>
          <a:prstGeom prst="rect">
            <a:avLst/>
          </a:prstGeom>
          <a:noFill/>
          <a:ln/>
        </p:spPr>
        <p:txBody>
          <a:bodyPr wrap="square" lIns="0" tIns="0" rIns="0" bIns="0" rtlCol="0" anchor="ctr"/>
          <a:lstStyle/>
          <a:p>
            <a:pPr algn="r" indent="0" marL="0">
              <a:buNone/>
            </a:pPr>
            <a:r>
              <a:rPr lang="en-US" sz="900" dirty="0">
                <a:solidFill>
                  <a:srgbClr val="5B6675"/>
                </a:solidFill>
                <a:latin typeface="Arial" pitchFamily="34" charset="0"/>
                <a:ea typeface="Arial" pitchFamily="34" charset="-122"/>
                <a:cs typeface="Arial" pitchFamily="34" charset="-120"/>
              </a:rPr>
              <a:t>3</a:t>
            </a:r>
            <a:endParaRPr lang="en-US" sz="900" dirty="0"/>
          </a:p>
        </p:txBody>
      </p:sp>
      <p:sp>
        <p:nvSpPr>
          <p:cNvPr id="6" name="Shape 4"/>
          <p:cNvSpPr/>
          <p:nvPr/>
        </p:nvSpPr>
        <p:spPr>
          <a:xfrm>
            <a:off x="457200" y="1234440"/>
            <a:ext cx="5897880" cy="3337560"/>
          </a:xfrm>
          <a:prstGeom prst="rect">
            <a:avLst/>
          </a:prstGeom>
          <a:solidFill>
            <a:srgbClr val="FFFFFF"/>
          </a:solidFill>
          <a:ln w="9525">
            <a:solidFill>
              <a:srgbClr val="D9DCE1"/>
            </a:solidFill>
            <a:prstDash val="solid"/>
          </a:ln>
        </p:spPr>
      </p:sp>
      <p:pic>
        <p:nvPicPr>
          <p:cNvPr id="7" name="Image 0" descr="preencoded.png">    </p:cNvPr>
          <p:cNvPicPr>
            <a:picLocks noChangeAspect="1"/>
          </p:cNvPicPr>
          <p:nvPr/>
        </p:nvPicPr>
        <p:blipFill>
          <a:blip r:embed="rId1"/>
          <a:stretch>
            <a:fillRect/>
          </a:stretch>
        </p:blipFill>
        <p:spPr>
          <a:xfrm>
            <a:off x="548640" y="1508760"/>
            <a:ext cx="5715000" cy="2743200"/>
          </a:xfrm>
          <a:prstGeom prst="rect">
            <a:avLst/>
          </a:prstGeom>
        </p:spPr>
      </p:pic>
      <p:sp>
        <p:nvSpPr>
          <p:cNvPr id="8" name="Text 5"/>
          <p:cNvSpPr/>
          <p:nvPr/>
        </p:nvSpPr>
        <p:spPr>
          <a:xfrm>
            <a:off x="548640" y="4297680"/>
            <a:ext cx="5669280" cy="237744"/>
          </a:xfrm>
          <a:prstGeom prst="rect">
            <a:avLst/>
          </a:prstGeom>
          <a:noFill/>
          <a:ln/>
        </p:spPr>
        <p:txBody>
          <a:bodyPr wrap="square" lIns="0" tIns="0" rIns="0" bIns="0" rtlCol="0" anchor="ctr"/>
          <a:lstStyle/>
          <a:p>
            <a:pPr indent="0" marL="0">
              <a:buNone/>
            </a:pPr>
            <a:r>
              <a:rPr lang="en-US" sz="800" dirty="0">
                <a:solidFill>
                  <a:srgbClr val="5B6675"/>
                </a:solidFill>
                <a:latin typeface="Arial" pitchFamily="34" charset="0"/>
                <a:ea typeface="Arial" pitchFamily="34" charset="-122"/>
                <a:cs typeface="Arial" pitchFamily="34" charset="-120"/>
              </a:rPr>
              <a:t>Figure 2: drag by month, 2018 to 2026, on the transaction-window (a) and balance-sheet carry (b) bases.</a:t>
            </a:r>
            <a:endParaRPr lang="en-US" sz="800" dirty="0"/>
          </a:p>
        </p:txBody>
      </p:sp>
      <p:sp>
        <p:nvSpPr>
          <p:cNvPr id="9" name="Shape 6"/>
          <p:cNvSpPr/>
          <p:nvPr/>
        </p:nvSpPr>
        <p:spPr>
          <a:xfrm>
            <a:off x="6629400" y="1325880"/>
            <a:ext cx="54864" cy="960120"/>
          </a:xfrm>
          <a:prstGeom prst="rect">
            <a:avLst/>
          </a:prstGeom>
          <a:solidFill>
            <a:srgbClr val="0E9F6E"/>
          </a:solidFill>
          <a:ln w="12700">
            <a:solidFill>
              <a:srgbClr val="0E9F6E"/>
            </a:solidFill>
            <a:prstDash val="solid"/>
          </a:ln>
        </p:spPr>
      </p:sp>
      <p:sp>
        <p:nvSpPr>
          <p:cNvPr id="10" name="Text 7"/>
          <p:cNvSpPr/>
          <p:nvPr/>
        </p:nvSpPr>
        <p:spPr>
          <a:xfrm>
            <a:off x="6812280" y="1325880"/>
            <a:ext cx="1920240" cy="566928"/>
          </a:xfrm>
          <a:prstGeom prst="rect">
            <a:avLst/>
          </a:prstGeom>
          <a:noFill/>
          <a:ln/>
        </p:spPr>
        <p:txBody>
          <a:bodyPr wrap="square" lIns="0" tIns="0" rIns="0" bIns="0" rtlCol="0" anchor="b"/>
          <a:lstStyle/>
          <a:p>
            <a:pPr indent="0" marL="0">
              <a:buNone/>
            </a:pPr>
            <a:r>
              <a:rPr lang="en-US" sz="3400" b="1" dirty="0">
                <a:solidFill>
                  <a:srgbClr val="0B1F3A"/>
                </a:solidFill>
                <a:latin typeface="Georgia" pitchFamily="34" charset="0"/>
                <a:ea typeface="Georgia" pitchFamily="34" charset="-122"/>
                <a:cs typeface="Georgia" pitchFamily="34" charset="-120"/>
              </a:rPr>
              <a:t>0.364</a:t>
            </a:r>
            <a:endParaRPr lang="en-US" sz="3400" dirty="0"/>
          </a:p>
        </p:txBody>
      </p:sp>
      <p:sp>
        <p:nvSpPr>
          <p:cNvPr id="11" name="Text 8"/>
          <p:cNvSpPr/>
          <p:nvPr/>
        </p:nvSpPr>
        <p:spPr>
          <a:xfrm>
            <a:off x="6812280" y="1911096"/>
            <a:ext cx="1920240" cy="457200"/>
          </a:xfrm>
          <a:prstGeom prst="rect">
            <a:avLst/>
          </a:prstGeom>
          <a:noFill/>
          <a:ln/>
        </p:spPr>
        <p:txBody>
          <a:bodyPr wrap="square" lIns="0" tIns="0" rIns="0" bIns="0" rtlCol="0" anchor="t"/>
          <a:lstStyle/>
          <a:p>
            <a:pPr indent="0" marL="0">
              <a:buNone/>
            </a:pPr>
            <a:r>
              <a:rPr lang="en-US" sz="1100" dirty="0">
                <a:solidFill>
                  <a:srgbClr val="5B6675"/>
                </a:solidFill>
                <a:latin typeface="Arial" pitchFamily="34" charset="0"/>
                <a:ea typeface="Arial" pitchFamily="34" charset="-122"/>
                <a:cs typeface="Arial" pitchFamily="34" charset="-120"/>
              </a:rPr>
              <a:t>capital-bound rate slope in the simulation's response surface</a:t>
            </a:r>
            <a:endParaRPr lang="en-US" sz="1100" dirty="0"/>
          </a:p>
        </p:txBody>
      </p:sp>
      <p:sp>
        <p:nvSpPr>
          <p:cNvPr id="12" name="Text 9"/>
          <p:cNvSpPr/>
          <p:nvPr/>
        </p:nvSpPr>
        <p:spPr>
          <a:xfrm>
            <a:off x="6629400" y="2606040"/>
            <a:ext cx="2103120" cy="1920240"/>
          </a:xfrm>
          <a:prstGeom prst="rect">
            <a:avLst/>
          </a:prstGeom>
          <a:noFill/>
          <a:ln/>
        </p:spPr>
        <p:txBody>
          <a:bodyPr wrap="square" lIns="0" tIns="0" rIns="0" bIns="0" rtlCol="0" anchor="t"/>
          <a:lstStyle/>
          <a:p>
            <a:pPr indent="0" marL="0">
              <a:spcAft>
                <a:spcPts val="600"/>
              </a:spcAft>
              <a:buNone/>
            </a:pPr>
            <a:r>
              <a:rPr lang="en-US" sz="1200" dirty="0">
                <a:solidFill>
                  <a:srgbClr val="1B2430"/>
                </a:solidFill>
                <a:latin typeface="Arial" pitchFamily="34" charset="0"/>
                <a:ea typeface="Arial" pitchFamily="34" charset="-122"/>
                <a:cs typeface="Arial" pitchFamily="34" charset="-120"/>
              </a:rPr>
              <a:t>Proposition 1: the rate elasticity of drag equals the collateral share of cost. Fedwire reprices with SOFR on the carry basis. Visa and netted ACH barely move.</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6F5F1"/>
        </a:solidFill>
      </p:bgPr>
    </p:bg>
    <p:spTree>
      <p:nvGrpSpPr>
        <p:cNvPr id="1" name=""/>
        <p:cNvGrpSpPr/>
        <p:nvPr/>
      </p:nvGrpSpPr>
      <p:grpSpPr>
        <a:xfrm>
          <a:off x="0" y="0"/>
          <a:ext cx="0" cy="0"/>
          <a:chOff x="0" y="0"/>
          <a:chExt cx="0" cy="0"/>
        </a:xfrm>
      </p:grpSpPr>
      <p:sp>
        <p:nvSpPr>
          <p:cNvPr id="2" name="Shape 0"/>
          <p:cNvSpPr/>
          <p:nvPr/>
        </p:nvSpPr>
        <p:spPr>
          <a:xfrm>
            <a:off x="0" y="0"/>
            <a:ext cx="109728" cy="5143500"/>
          </a:xfrm>
          <a:prstGeom prst="rect">
            <a:avLst/>
          </a:prstGeom>
          <a:solidFill>
            <a:srgbClr val="0E9F6E"/>
          </a:solidFill>
          <a:ln w="12700">
            <a:solidFill>
              <a:srgbClr val="0E9F6E"/>
            </a:solidFill>
            <a:prstDash val="solid"/>
          </a:ln>
        </p:spPr>
      </p:sp>
      <p:sp>
        <p:nvSpPr>
          <p:cNvPr id="3" name="Text 1"/>
          <p:cNvSpPr/>
          <p:nvPr/>
        </p:nvSpPr>
        <p:spPr>
          <a:xfrm>
            <a:off x="457200" y="274320"/>
            <a:ext cx="8229600" cy="868680"/>
          </a:xfrm>
          <a:prstGeom prst="rect">
            <a:avLst/>
          </a:prstGeom>
          <a:noFill/>
          <a:ln/>
        </p:spPr>
        <p:txBody>
          <a:bodyPr wrap="square" lIns="0" tIns="0" rIns="0" bIns="0" rtlCol="0" anchor="t"/>
          <a:lstStyle/>
          <a:p>
            <a:pPr indent="0" marL="0">
              <a:buNone/>
            </a:pPr>
            <a:r>
              <a:rPr lang="en-US" sz="2300" b="1" dirty="0">
                <a:solidFill>
                  <a:srgbClr val="0B1F3A"/>
                </a:solidFill>
                <a:latin typeface="Georgia" pitchFamily="34" charset="0"/>
                <a:ea typeface="Georgia" pitchFamily="34" charset="-122"/>
                <a:cs typeface="Georgia" pitchFamily="34" charset="-120"/>
              </a:rPr>
              <a:t>Netting is the floor: netted systems carry no premium above the limit line</a:t>
            </a:r>
            <a:endParaRPr lang="en-US" sz="2300" dirty="0"/>
          </a:p>
        </p:txBody>
      </p:sp>
      <p:sp>
        <p:nvSpPr>
          <p:cNvPr id="4" name="Text 2"/>
          <p:cNvSpPr/>
          <p:nvPr/>
        </p:nvSpPr>
        <p:spPr>
          <a:xfrm>
            <a:off x="457200" y="4754880"/>
            <a:ext cx="7680960" cy="256032"/>
          </a:xfrm>
          <a:prstGeom prst="rect">
            <a:avLst/>
          </a:prstGeom>
          <a:noFill/>
          <a:ln/>
        </p:spPr>
        <p:txBody>
          <a:bodyPr wrap="square" lIns="0" tIns="0" rIns="0" bIns="0" rtlCol="0" anchor="ctr"/>
          <a:lstStyle/>
          <a:p>
            <a:pPr indent="0" marL="0">
              <a:buNone/>
            </a:pPr>
            <a:r>
              <a:rPr lang="en-US" sz="800" dirty="0">
                <a:solidFill>
                  <a:srgbClr val="5B6675"/>
                </a:solidFill>
                <a:latin typeface="Arial" pitchFamily="34" charset="0"/>
                <a:ea typeface="Arial" pitchFamily="34" charset="-122"/>
                <a:cs typeface="Arial" pitchFamily="34" charset="-120"/>
              </a:rPr>
              <a:t>Source: Bastiaanssen (2026), What Price Settlement Speed? Working paper. Modern-system values are a calibrated structural simulation, not observed data.</a:t>
            </a:r>
            <a:endParaRPr lang="en-US" sz="800" dirty="0"/>
          </a:p>
        </p:txBody>
      </p:sp>
      <p:sp>
        <p:nvSpPr>
          <p:cNvPr id="5" name="Text 3"/>
          <p:cNvSpPr/>
          <p:nvPr/>
        </p:nvSpPr>
        <p:spPr>
          <a:xfrm>
            <a:off x="8229600" y="4754880"/>
            <a:ext cx="457200" cy="256032"/>
          </a:xfrm>
          <a:prstGeom prst="rect">
            <a:avLst/>
          </a:prstGeom>
          <a:noFill/>
          <a:ln/>
        </p:spPr>
        <p:txBody>
          <a:bodyPr wrap="square" lIns="0" tIns="0" rIns="0" bIns="0" rtlCol="0" anchor="ctr"/>
          <a:lstStyle/>
          <a:p>
            <a:pPr algn="r" indent="0" marL="0">
              <a:buNone/>
            </a:pPr>
            <a:r>
              <a:rPr lang="en-US" sz="900" dirty="0">
                <a:solidFill>
                  <a:srgbClr val="5B6675"/>
                </a:solidFill>
                <a:latin typeface="Arial" pitchFamily="34" charset="0"/>
                <a:ea typeface="Arial" pitchFamily="34" charset="-122"/>
                <a:cs typeface="Arial" pitchFamily="34" charset="-120"/>
              </a:rPr>
              <a:t>4</a:t>
            </a:r>
            <a:endParaRPr lang="en-US" sz="900" dirty="0"/>
          </a:p>
        </p:txBody>
      </p:sp>
      <p:sp>
        <p:nvSpPr>
          <p:cNvPr id="6" name="Shape 4"/>
          <p:cNvSpPr/>
          <p:nvPr/>
        </p:nvSpPr>
        <p:spPr>
          <a:xfrm>
            <a:off x="457200" y="1371600"/>
            <a:ext cx="54864" cy="960120"/>
          </a:xfrm>
          <a:prstGeom prst="rect">
            <a:avLst/>
          </a:prstGeom>
          <a:solidFill>
            <a:srgbClr val="0E9F6E"/>
          </a:solidFill>
          <a:ln w="12700">
            <a:solidFill>
              <a:srgbClr val="0E9F6E"/>
            </a:solidFill>
            <a:prstDash val="solid"/>
          </a:ln>
        </p:spPr>
      </p:sp>
      <p:sp>
        <p:nvSpPr>
          <p:cNvPr id="7" name="Text 5"/>
          <p:cNvSpPr/>
          <p:nvPr/>
        </p:nvSpPr>
        <p:spPr>
          <a:xfrm>
            <a:off x="640080" y="1371600"/>
            <a:ext cx="3474720" cy="566928"/>
          </a:xfrm>
          <a:prstGeom prst="rect">
            <a:avLst/>
          </a:prstGeom>
          <a:noFill/>
          <a:ln/>
        </p:spPr>
        <p:txBody>
          <a:bodyPr wrap="square" lIns="0" tIns="0" rIns="0" bIns="0" rtlCol="0" anchor="b"/>
          <a:lstStyle/>
          <a:p>
            <a:pPr indent="0" marL="0">
              <a:buNone/>
            </a:pPr>
            <a:r>
              <a:rPr lang="en-US" sz="4600" b="1" dirty="0">
                <a:solidFill>
                  <a:srgbClr val="0B1F3A"/>
                </a:solidFill>
                <a:latin typeface="Georgia" pitchFamily="34" charset="0"/>
                <a:ea typeface="Georgia" pitchFamily="34" charset="-122"/>
                <a:cs typeface="Georgia" pitchFamily="34" charset="-120"/>
              </a:rPr>
              <a:t>0.00</a:t>
            </a:r>
            <a:endParaRPr lang="en-US" sz="4600" dirty="0"/>
          </a:p>
        </p:txBody>
      </p:sp>
      <p:sp>
        <p:nvSpPr>
          <p:cNvPr id="8" name="Text 6"/>
          <p:cNvSpPr/>
          <p:nvPr/>
        </p:nvSpPr>
        <p:spPr>
          <a:xfrm>
            <a:off x="640080" y="1956816"/>
            <a:ext cx="3474720" cy="457200"/>
          </a:xfrm>
          <a:prstGeom prst="rect">
            <a:avLst/>
          </a:prstGeom>
          <a:noFill/>
          <a:ln/>
        </p:spPr>
        <p:txBody>
          <a:bodyPr wrap="square" lIns="0" tIns="0" rIns="0" bIns="0" rtlCol="0" anchor="t"/>
          <a:lstStyle/>
          <a:p>
            <a:pPr indent="0" marL="0">
              <a:buNone/>
            </a:pPr>
            <a:r>
              <a:rPr lang="en-US" sz="1100" dirty="0">
                <a:solidFill>
                  <a:srgbClr val="5B6675"/>
                </a:solidFill>
                <a:latin typeface="Arial" pitchFamily="34" charset="0"/>
                <a:ea typeface="Arial" pitchFamily="34" charset="-122"/>
                <a:cs typeface="Arial" pitchFamily="34" charset="-120"/>
              </a:rPr>
              <a:t>wrapper premium of CHIPS, ACH and DTCC above the GvK limit line (Table 2)</a:t>
            </a:r>
            <a:endParaRPr lang="en-US" sz="1100" dirty="0"/>
          </a:p>
        </p:txBody>
      </p:sp>
      <p:sp>
        <p:nvSpPr>
          <p:cNvPr id="9" name="Shape 7"/>
          <p:cNvSpPr/>
          <p:nvPr/>
        </p:nvSpPr>
        <p:spPr>
          <a:xfrm>
            <a:off x="457200" y="2788920"/>
            <a:ext cx="54864" cy="960120"/>
          </a:xfrm>
          <a:prstGeom prst="rect">
            <a:avLst/>
          </a:prstGeom>
          <a:solidFill>
            <a:srgbClr val="0E9F6E"/>
          </a:solidFill>
          <a:ln w="12700">
            <a:solidFill>
              <a:srgbClr val="0E9F6E"/>
            </a:solidFill>
            <a:prstDash val="solid"/>
          </a:ln>
        </p:spPr>
      </p:sp>
      <p:sp>
        <p:nvSpPr>
          <p:cNvPr id="10" name="Text 8"/>
          <p:cNvSpPr/>
          <p:nvPr/>
        </p:nvSpPr>
        <p:spPr>
          <a:xfrm>
            <a:off x="640080" y="2788920"/>
            <a:ext cx="3474720" cy="566928"/>
          </a:xfrm>
          <a:prstGeom prst="rect">
            <a:avLst/>
          </a:prstGeom>
          <a:noFill/>
          <a:ln/>
        </p:spPr>
        <p:txBody>
          <a:bodyPr wrap="square" lIns="0" tIns="0" rIns="0" bIns="0" rtlCol="0" anchor="b"/>
          <a:lstStyle/>
          <a:p>
            <a:pPr indent="0" marL="0">
              <a:buNone/>
            </a:pPr>
            <a:r>
              <a:rPr lang="en-US" sz="4600" b="1" dirty="0">
                <a:solidFill>
                  <a:srgbClr val="0B1F3A"/>
                </a:solidFill>
                <a:latin typeface="Georgia" pitchFamily="34" charset="0"/>
                <a:ea typeface="Georgia" pitchFamily="34" charset="-122"/>
                <a:cs typeface="Georgia" pitchFamily="34" charset="-120"/>
              </a:rPr>
              <a:t>610×</a:t>
            </a:r>
            <a:endParaRPr lang="en-US" sz="4600" dirty="0"/>
          </a:p>
        </p:txBody>
      </p:sp>
      <p:sp>
        <p:nvSpPr>
          <p:cNvPr id="11" name="Text 9"/>
          <p:cNvSpPr/>
          <p:nvPr/>
        </p:nvSpPr>
        <p:spPr>
          <a:xfrm>
            <a:off x="640080" y="3374136"/>
            <a:ext cx="3474720" cy="457200"/>
          </a:xfrm>
          <a:prstGeom prst="rect">
            <a:avLst/>
          </a:prstGeom>
          <a:noFill/>
          <a:ln/>
        </p:spPr>
        <p:txBody>
          <a:bodyPr wrap="square" lIns="0" tIns="0" rIns="0" bIns="0" rtlCol="0" anchor="t"/>
          <a:lstStyle/>
          <a:p>
            <a:pPr indent="0" marL="0">
              <a:buNone/>
            </a:pPr>
            <a:r>
              <a:rPr lang="en-US" sz="1100" dirty="0">
                <a:solidFill>
                  <a:srgbClr val="5B6675"/>
                </a:solidFill>
                <a:latin typeface="Arial" pitchFamily="34" charset="0"/>
                <a:ea typeface="Arial" pitchFamily="34" charset="-122"/>
                <a:cs typeface="Arial" pitchFamily="34" charset="-120"/>
              </a:rPr>
              <a:t>gross-to-netted drag ratio at equal speed in the calibration's response surface</a:t>
            </a:r>
            <a:endParaRPr lang="en-US" sz="1100" dirty="0"/>
          </a:p>
        </p:txBody>
      </p:sp>
      <p:sp>
        <p:nvSpPr>
          <p:cNvPr id="12" name="Shape 10"/>
          <p:cNvSpPr/>
          <p:nvPr/>
        </p:nvSpPr>
        <p:spPr>
          <a:xfrm>
            <a:off x="4572000" y="1325880"/>
            <a:ext cx="4160520" cy="3200400"/>
          </a:xfrm>
          <a:prstGeom prst="rect">
            <a:avLst/>
          </a:prstGeom>
          <a:solidFill>
            <a:srgbClr val="0B1F3A"/>
          </a:solidFill>
          <a:ln w="12700">
            <a:solidFill>
              <a:srgbClr val="0B1F3A"/>
            </a:solidFill>
            <a:prstDash val="solid"/>
          </a:ln>
        </p:spPr>
      </p:sp>
      <p:sp>
        <p:nvSpPr>
          <p:cNvPr id="13" name="Text 11"/>
          <p:cNvSpPr/>
          <p:nvPr/>
        </p:nvSpPr>
        <p:spPr>
          <a:xfrm>
            <a:off x="4846320" y="1554480"/>
            <a:ext cx="3657600" cy="274320"/>
          </a:xfrm>
          <a:prstGeom prst="rect">
            <a:avLst/>
          </a:prstGeom>
          <a:noFill/>
          <a:ln/>
        </p:spPr>
        <p:txBody>
          <a:bodyPr wrap="square" lIns="0" tIns="0" rIns="0" bIns="0" rtlCol="0" anchor="ctr"/>
          <a:lstStyle/>
          <a:p>
            <a:pPr indent="0" marL="0">
              <a:buNone/>
            </a:pPr>
            <a:r>
              <a:rPr lang="en-US" sz="1100" b="1" spc="200" kern="0" dirty="0">
                <a:solidFill>
                  <a:srgbClr val="A7E8CF"/>
                </a:solidFill>
                <a:latin typeface="Arial" pitchFamily="34" charset="0"/>
                <a:ea typeface="Arial" pitchFamily="34" charset="-122"/>
                <a:cs typeface="Arial" pitchFamily="34" charset="-120"/>
              </a:rPr>
              <a:t>Policy reading</a:t>
            </a:r>
            <a:endParaRPr lang="en-US" sz="1100" dirty="0"/>
          </a:p>
        </p:txBody>
      </p:sp>
      <p:sp>
        <p:nvSpPr>
          <p:cNvPr id="14" name="Text 12"/>
          <p:cNvSpPr/>
          <p:nvPr/>
        </p:nvSpPr>
        <p:spPr>
          <a:xfrm>
            <a:off x="4846320" y="1920240"/>
            <a:ext cx="3657600" cy="822960"/>
          </a:xfrm>
          <a:prstGeom prst="rect">
            <a:avLst/>
          </a:prstGeom>
          <a:noFill/>
          <a:ln/>
        </p:spPr>
        <p:txBody>
          <a:bodyPr wrap="square" lIns="0" tIns="0" rIns="0" bIns="0" rtlCol="0" anchor="t"/>
          <a:lstStyle/>
          <a:p>
            <a:pPr indent="0" marL="0">
              <a:spcAft>
                <a:spcPts val="600"/>
              </a:spcAft>
              <a:buNone/>
            </a:pPr>
            <a:r>
              <a:rPr lang="en-US" sz="1300" dirty="0">
                <a:solidFill>
                  <a:srgbClr val="DCE4EF"/>
                </a:solidFill>
                <a:latin typeface="Arial" pitchFamily="34" charset="0"/>
                <a:ea typeface="Arial" pitchFamily="34" charset="-122"/>
                <a:cs typeface="Arial" pitchFamily="34" charset="-120"/>
              </a:rPr>
              <a:t>The netting floor is the most persistent regularity in four thousand years of settlement, from Babylonian storehouses to CHIPS.</a:t>
            </a:r>
            <a:endParaRPr lang="en-US" sz="1300" dirty="0"/>
          </a:p>
        </p:txBody>
      </p:sp>
      <p:sp>
        <p:nvSpPr>
          <p:cNvPr id="15" name="Text 13"/>
          <p:cNvSpPr/>
          <p:nvPr/>
        </p:nvSpPr>
        <p:spPr>
          <a:xfrm>
            <a:off x="4846320" y="2743200"/>
            <a:ext cx="3657600" cy="1280160"/>
          </a:xfrm>
          <a:prstGeom prst="rect">
            <a:avLst/>
          </a:prstGeom>
          <a:noFill/>
          <a:ln/>
        </p:spPr>
        <p:txBody>
          <a:bodyPr wrap="square" lIns="0" tIns="0" rIns="0" bIns="0" rtlCol="0" anchor="t"/>
          <a:lstStyle/>
          <a:p>
            <a:pPr indent="0" marL="0">
              <a:spcAft>
                <a:spcPts val="600"/>
              </a:spcAft>
              <a:buNone/>
            </a:pPr>
            <a:r>
              <a:rPr lang="en-US" sz="1300" dirty="0">
                <a:solidFill>
                  <a:srgbClr val="DCE4EF"/>
                </a:solidFill>
                <a:latin typeface="Arial" pitchFamily="34" charset="0"/>
                <a:ea typeface="Arial" pitchFamily="34" charset="-122"/>
                <a:cs typeface="Arial" pitchFamily="34" charset="-120"/>
              </a:rPr>
              <a:t>Atomic delivery-versus-payment on a shared ledger removes the netting window by design. Proposals should show how liquidity savings are preserved, for example through liquidity-saving queues or programmable netting.</a:t>
            </a:r>
            <a:endParaRPr lang="en-US" sz="1300" dirty="0"/>
          </a:p>
        </p:txBody>
      </p:sp>
      <p:sp>
        <p:nvSpPr>
          <p:cNvPr id="16" name="Text 14"/>
          <p:cNvSpPr/>
          <p:nvPr/>
        </p:nvSpPr>
        <p:spPr>
          <a:xfrm>
            <a:off x="457200" y="4023360"/>
            <a:ext cx="3840480" cy="457200"/>
          </a:xfrm>
          <a:prstGeom prst="rect">
            <a:avLst/>
          </a:prstGeom>
          <a:noFill/>
          <a:ln/>
        </p:spPr>
        <p:txBody>
          <a:bodyPr wrap="square" lIns="0" tIns="0" rIns="0" bIns="0" rtlCol="0" anchor="ctr"/>
          <a:lstStyle/>
          <a:p>
            <a:pPr indent="0" marL="0">
              <a:buNone/>
            </a:pPr>
            <a:r>
              <a:rPr lang="en-US" sz="900" i="1" dirty="0">
                <a:solidFill>
                  <a:srgbClr val="5B6675"/>
                </a:solidFill>
                <a:latin typeface="Arial" pitchFamily="34" charset="0"/>
                <a:ea typeface="Arial" pitchFamily="34" charset="-122"/>
                <a:cs typeface="Arial" pitchFamily="34" charset="-120"/>
              </a:rPr>
              <a:t>The 610× ratio returns the calibration's netting assumption by construction: it shows scale, not causal proof.</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6F5F1"/>
        </a:solidFill>
      </p:bgPr>
    </p:bg>
    <p:spTree>
      <p:nvGrpSpPr>
        <p:cNvPr id="1" name=""/>
        <p:cNvGrpSpPr/>
        <p:nvPr/>
      </p:nvGrpSpPr>
      <p:grpSpPr>
        <a:xfrm>
          <a:off x="0" y="0"/>
          <a:ext cx="0" cy="0"/>
          <a:chOff x="0" y="0"/>
          <a:chExt cx="0" cy="0"/>
        </a:xfrm>
      </p:grpSpPr>
      <p:sp>
        <p:nvSpPr>
          <p:cNvPr id="2" name="Shape 0"/>
          <p:cNvSpPr/>
          <p:nvPr/>
        </p:nvSpPr>
        <p:spPr>
          <a:xfrm>
            <a:off x="0" y="0"/>
            <a:ext cx="109728" cy="5143500"/>
          </a:xfrm>
          <a:prstGeom prst="rect">
            <a:avLst/>
          </a:prstGeom>
          <a:solidFill>
            <a:srgbClr val="0E9F6E"/>
          </a:solidFill>
          <a:ln w="12700">
            <a:solidFill>
              <a:srgbClr val="0E9F6E"/>
            </a:solidFill>
            <a:prstDash val="solid"/>
          </a:ln>
        </p:spPr>
      </p:sp>
      <p:sp>
        <p:nvSpPr>
          <p:cNvPr id="3" name="Text 1"/>
          <p:cNvSpPr/>
          <p:nvPr/>
        </p:nvSpPr>
        <p:spPr>
          <a:xfrm>
            <a:off x="457200" y="274320"/>
            <a:ext cx="8229600" cy="868680"/>
          </a:xfrm>
          <a:prstGeom prst="rect">
            <a:avLst/>
          </a:prstGeom>
          <a:noFill/>
          <a:ln/>
        </p:spPr>
        <p:txBody>
          <a:bodyPr wrap="square" lIns="0" tIns="0" rIns="0" bIns="0" rtlCol="0" anchor="t"/>
          <a:lstStyle/>
          <a:p>
            <a:pPr indent="0" marL="0">
              <a:buNone/>
            </a:pPr>
            <a:r>
              <a:rPr lang="en-US" sz="2300" b="1" dirty="0">
                <a:solidFill>
                  <a:srgbClr val="0B1F3A"/>
                </a:solidFill>
                <a:latin typeface="Georgia" pitchFamily="34" charset="0"/>
                <a:ea typeface="Georgia" pitchFamily="34" charset="-122"/>
                <a:cs typeface="Georgia" pitchFamily="34" charset="-120"/>
              </a:rPr>
              <a:t>Faster settlement can cut per-trade collateral cost and still raise standing liquidity needs</a:t>
            </a:r>
            <a:endParaRPr lang="en-US" sz="2300" dirty="0"/>
          </a:p>
        </p:txBody>
      </p:sp>
      <p:sp>
        <p:nvSpPr>
          <p:cNvPr id="4" name="Text 2"/>
          <p:cNvSpPr/>
          <p:nvPr/>
        </p:nvSpPr>
        <p:spPr>
          <a:xfrm>
            <a:off x="457200" y="4754880"/>
            <a:ext cx="7680960" cy="256032"/>
          </a:xfrm>
          <a:prstGeom prst="rect">
            <a:avLst/>
          </a:prstGeom>
          <a:noFill/>
          <a:ln/>
        </p:spPr>
        <p:txBody>
          <a:bodyPr wrap="square" lIns="0" tIns="0" rIns="0" bIns="0" rtlCol="0" anchor="ctr"/>
          <a:lstStyle/>
          <a:p>
            <a:pPr indent="0" marL="0">
              <a:buNone/>
            </a:pPr>
            <a:r>
              <a:rPr lang="en-US" sz="800" dirty="0">
                <a:solidFill>
                  <a:srgbClr val="5B6675"/>
                </a:solidFill>
                <a:latin typeface="Arial" pitchFamily="34" charset="0"/>
                <a:ea typeface="Arial" pitchFamily="34" charset="-122"/>
                <a:cs typeface="Arial" pitchFamily="34" charset="-120"/>
              </a:rPr>
              <a:t>Source: Bastiaanssen (2026), What Price Settlement Speed? Working paper. Modern-system values are a calibrated structural simulation, not observed data.</a:t>
            </a:r>
            <a:endParaRPr lang="en-US" sz="800" dirty="0"/>
          </a:p>
        </p:txBody>
      </p:sp>
      <p:sp>
        <p:nvSpPr>
          <p:cNvPr id="5" name="Text 3"/>
          <p:cNvSpPr/>
          <p:nvPr/>
        </p:nvSpPr>
        <p:spPr>
          <a:xfrm>
            <a:off x="8229600" y="4754880"/>
            <a:ext cx="457200" cy="256032"/>
          </a:xfrm>
          <a:prstGeom prst="rect">
            <a:avLst/>
          </a:prstGeom>
          <a:noFill/>
          <a:ln/>
        </p:spPr>
        <p:txBody>
          <a:bodyPr wrap="square" lIns="0" tIns="0" rIns="0" bIns="0" rtlCol="0" anchor="ctr"/>
          <a:lstStyle/>
          <a:p>
            <a:pPr algn="r" indent="0" marL="0">
              <a:buNone/>
            </a:pPr>
            <a:r>
              <a:rPr lang="en-US" sz="900" dirty="0">
                <a:solidFill>
                  <a:srgbClr val="5B6675"/>
                </a:solidFill>
                <a:latin typeface="Arial" pitchFamily="34" charset="0"/>
                <a:ea typeface="Arial" pitchFamily="34" charset="-122"/>
                <a:cs typeface="Arial" pitchFamily="34" charset="-120"/>
              </a:rPr>
              <a:t>5</a:t>
            </a:r>
            <a:endParaRPr lang="en-US" sz="900" dirty="0"/>
          </a:p>
        </p:txBody>
      </p:sp>
      <p:sp>
        <p:nvSpPr>
          <p:cNvPr id="6" name="Text 4"/>
          <p:cNvSpPr/>
          <p:nvPr/>
        </p:nvSpPr>
        <p:spPr>
          <a:xfrm>
            <a:off x="457200" y="1280160"/>
            <a:ext cx="8229600" cy="685800"/>
          </a:xfrm>
          <a:prstGeom prst="rect">
            <a:avLst/>
          </a:prstGeom>
          <a:noFill/>
          <a:ln/>
        </p:spPr>
        <p:txBody>
          <a:bodyPr wrap="square" lIns="0" tIns="0" rIns="0" bIns="0" rtlCol="0" anchor="t"/>
          <a:lstStyle/>
          <a:p>
            <a:pPr indent="0" marL="0">
              <a:spcAft>
                <a:spcPts val="600"/>
              </a:spcAft>
              <a:buNone/>
            </a:pPr>
            <a:r>
              <a:rPr lang="en-US" sz="1300" dirty="0">
                <a:solidFill>
                  <a:srgbClr val="1B2430"/>
                </a:solidFill>
                <a:latin typeface="Arial" pitchFamily="34" charset="0"/>
                <a:ea typeface="Arial" pitchFamily="34" charset="-122"/>
                <a:cs typeface="Arial" pitchFamily="34" charset="-120"/>
              </a:rPr>
              <a:t>Proposition 2: if required collateral rises with speed at an elasticity η between 0 and 1, the cost charged per settlement window falls while the balance-sheet carry rises. Both effects are real; they sit in different accounts.</a:t>
            </a:r>
            <a:endParaRPr lang="en-US" sz="1300" dirty="0"/>
          </a:p>
        </p:txBody>
      </p:sp>
      <p:sp>
        <p:nvSpPr>
          <p:cNvPr id="7" name="Shape 5"/>
          <p:cNvSpPr/>
          <p:nvPr/>
        </p:nvSpPr>
        <p:spPr>
          <a:xfrm>
            <a:off x="457200" y="2103120"/>
            <a:ext cx="4023360" cy="2468880"/>
          </a:xfrm>
          <a:prstGeom prst="rect">
            <a:avLst/>
          </a:prstGeom>
          <a:solidFill>
            <a:srgbClr val="FFFFFF"/>
          </a:solidFill>
          <a:ln w="9525">
            <a:solidFill>
              <a:srgbClr val="D9DCE1"/>
            </a:solidFill>
            <a:prstDash val="solid"/>
          </a:ln>
        </p:spPr>
      </p:sp>
      <p:sp>
        <p:nvSpPr>
          <p:cNvPr id="8" name="Text 6"/>
          <p:cNvSpPr/>
          <p:nvPr/>
        </p:nvSpPr>
        <p:spPr>
          <a:xfrm>
            <a:off x="731520" y="2240280"/>
            <a:ext cx="3474720" cy="365760"/>
          </a:xfrm>
          <a:prstGeom prst="rect">
            <a:avLst/>
          </a:prstGeom>
          <a:noFill/>
          <a:ln/>
        </p:spPr>
        <p:txBody>
          <a:bodyPr wrap="square" lIns="0" tIns="0" rIns="0" bIns="0" rtlCol="0" anchor="ctr"/>
          <a:lstStyle/>
          <a:p>
            <a:pPr indent="0" marL="0">
              <a:buNone/>
            </a:pPr>
            <a:r>
              <a:rPr lang="en-US" sz="1800" b="1" dirty="0">
                <a:solidFill>
                  <a:srgbClr val="0B1F3A"/>
                </a:solidFill>
                <a:latin typeface="Georgia" pitchFamily="34" charset="0"/>
                <a:ea typeface="Georgia" pitchFamily="34" charset="-122"/>
                <a:cs typeface="Georgia" pitchFamily="34" charset="-120"/>
              </a:rPr>
              <a:t>T+2 to T+1, May 2024</a:t>
            </a:r>
            <a:endParaRPr lang="en-US" sz="1800" dirty="0"/>
          </a:p>
        </p:txBody>
      </p:sp>
      <p:sp>
        <p:nvSpPr>
          <p:cNvPr id="9" name="Text 7"/>
          <p:cNvSpPr/>
          <p:nvPr/>
        </p:nvSpPr>
        <p:spPr>
          <a:xfrm>
            <a:off x="731520" y="2606040"/>
            <a:ext cx="3474720" cy="274320"/>
          </a:xfrm>
          <a:prstGeom prst="rect">
            <a:avLst/>
          </a:prstGeom>
          <a:noFill/>
          <a:ln/>
        </p:spPr>
        <p:txBody>
          <a:bodyPr wrap="square" lIns="0" tIns="0" rIns="0" bIns="0" rtlCol="0" anchor="ctr"/>
          <a:lstStyle/>
          <a:p>
            <a:pPr indent="0" marL="0">
              <a:buNone/>
            </a:pPr>
            <a:r>
              <a:rPr lang="en-US" sz="1000" dirty="0">
                <a:solidFill>
                  <a:srgbClr val="5B6675"/>
                </a:solidFill>
                <a:latin typeface="Arial" pitchFamily="34" charset="0"/>
                <a:ea typeface="Arial" pitchFamily="34" charset="-122"/>
                <a:cs typeface="Arial" pitchFamily="34" charset="-120"/>
              </a:rPr>
              <a:t>Clearing-fund collateral ×1.35, η = 0.433</a:t>
            </a:r>
            <a:endParaRPr lang="en-US" sz="1000" dirty="0"/>
          </a:p>
        </p:txBody>
      </p:sp>
      <p:sp>
        <p:nvSpPr>
          <p:cNvPr id="10" name="Text 8"/>
          <p:cNvSpPr/>
          <p:nvPr/>
        </p:nvSpPr>
        <p:spPr>
          <a:xfrm>
            <a:off x="731520" y="3017520"/>
            <a:ext cx="1371600" cy="548640"/>
          </a:xfrm>
          <a:prstGeom prst="rect">
            <a:avLst/>
          </a:prstGeom>
          <a:noFill/>
          <a:ln/>
        </p:spPr>
        <p:txBody>
          <a:bodyPr wrap="square" lIns="0" tIns="0" rIns="0" bIns="0" rtlCol="0" anchor="ctr"/>
          <a:lstStyle/>
          <a:p>
            <a:pPr indent="0" marL="0">
              <a:buNone/>
            </a:pPr>
            <a:r>
              <a:rPr lang="en-US" sz="2600" b="1" dirty="0">
                <a:solidFill>
                  <a:srgbClr val="0E9F6E"/>
                </a:solidFill>
                <a:latin typeface="Georgia" pitchFamily="34" charset="0"/>
                <a:ea typeface="Georgia" pitchFamily="34" charset="-122"/>
                <a:cs typeface="Georgia" pitchFamily="34" charset="-120"/>
              </a:rPr>
              <a:t>×0.675</a:t>
            </a:r>
            <a:endParaRPr lang="en-US" sz="2600" dirty="0"/>
          </a:p>
        </p:txBody>
      </p:sp>
      <p:sp>
        <p:nvSpPr>
          <p:cNvPr id="11" name="Text 9"/>
          <p:cNvSpPr/>
          <p:nvPr/>
        </p:nvSpPr>
        <p:spPr>
          <a:xfrm>
            <a:off x="2148840" y="3017520"/>
            <a:ext cx="2103120" cy="548640"/>
          </a:xfrm>
          <a:prstGeom prst="rect">
            <a:avLst/>
          </a:prstGeom>
          <a:noFill/>
          <a:ln/>
        </p:spPr>
        <p:txBody>
          <a:bodyPr wrap="square" lIns="0" tIns="0" rIns="0" bIns="0" rtlCol="0" anchor="ctr"/>
          <a:lstStyle/>
          <a:p>
            <a:pPr indent="0" marL="0">
              <a:buNone/>
            </a:pPr>
            <a:r>
              <a:rPr lang="en-US" sz="1100" dirty="0">
                <a:solidFill>
                  <a:srgbClr val="1B2430"/>
                </a:solidFill>
                <a:latin typeface="Arial" pitchFamily="34" charset="0"/>
                <a:ea typeface="Arial" pitchFamily="34" charset="-122"/>
                <a:cs typeface="Arial" pitchFamily="34" charset="-120"/>
              </a:rPr>
              <a:t>window cost per settlement, about one third lower</a:t>
            </a:r>
            <a:endParaRPr lang="en-US" sz="1100" dirty="0"/>
          </a:p>
        </p:txBody>
      </p:sp>
      <p:sp>
        <p:nvSpPr>
          <p:cNvPr id="12" name="Text 10"/>
          <p:cNvSpPr/>
          <p:nvPr/>
        </p:nvSpPr>
        <p:spPr>
          <a:xfrm>
            <a:off x="731520" y="3767328"/>
            <a:ext cx="1371600" cy="548640"/>
          </a:xfrm>
          <a:prstGeom prst="rect">
            <a:avLst/>
          </a:prstGeom>
          <a:noFill/>
          <a:ln/>
        </p:spPr>
        <p:txBody>
          <a:bodyPr wrap="square" lIns="0" tIns="0" rIns="0" bIns="0" rtlCol="0" anchor="ctr"/>
          <a:lstStyle/>
          <a:p>
            <a:pPr indent="0" marL="0">
              <a:buNone/>
            </a:pPr>
            <a:r>
              <a:rPr lang="en-US" sz="2600" b="1" dirty="0">
                <a:solidFill>
                  <a:srgbClr val="C9821A"/>
                </a:solidFill>
                <a:latin typeface="Georgia" pitchFamily="34" charset="0"/>
                <a:ea typeface="Georgia" pitchFamily="34" charset="-122"/>
                <a:cs typeface="Georgia" pitchFamily="34" charset="-120"/>
              </a:rPr>
              <a:t>+35%</a:t>
            </a:r>
            <a:endParaRPr lang="en-US" sz="2600" dirty="0"/>
          </a:p>
        </p:txBody>
      </p:sp>
      <p:sp>
        <p:nvSpPr>
          <p:cNvPr id="13" name="Text 11"/>
          <p:cNvSpPr/>
          <p:nvPr/>
        </p:nvSpPr>
        <p:spPr>
          <a:xfrm>
            <a:off x="2148840" y="3767328"/>
            <a:ext cx="2103120" cy="548640"/>
          </a:xfrm>
          <a:prstGeom prst="rect">
            <a:avLst/>
          </a:prstGeom>
          <a:noFill/>
          <a:ln/>
        </p:spPr>
        <p:txBody>
          <a:bodyPr wrap="square" lIns="0" tIns="0" rIns="0" bIns="0" rtlCol="0" anchor="ctr"/>
          <a:lstStyle/>
          <a:p>
            <a:pPr indent="0" marL="0">
              <a:buNone/>
            </a:pPr>
            <a:r>
              <a:rPr lang="en-US" sz="1100" dirty="0">
                <a:solidFill>
                  <a:srgbClr val="1B2430"/>
                </a:solidFill>
                <a:latin typeface="Arial" pitchFamily="34" charset="0"/>
                <a:ea typeface="Arial" pitchFamily="34" charset="-122"/>
                <a:cs typeface="Arial" pitchFamily="34" charset="-120"/>
              </a:rPr>
              <a:t>monthly carry cost of locked collateral</a:t>
            </a:r>
            <a:endParaRPr lang="en-US" sz="1100" dirty="0"/>
          </a:p>
        </p:txBody>
      </p:sp>
      <p:sp>
        <p:nvSpPr>
          <p:cNvPr id="14" name="Shape 12"/>
          <p:cNvSpPr/>
          <p:nvPr/>
        </p:nvSpPr>
        <p:spPr>
          <a:xfrm>
            <a:off x="4709160" y="2103120"/>
            <a:ext cx="4023360" cy="2468880"/>
          </a:xfrm>
          <a:prstGeom prst="rect">
            <a:avLst/>
          </a:prstGeom>
          <a:solidFill>
            <a:srgbClr val="0B1F3A"/>
          </a:solidFill>
          <a:ln w="9525">
            <a:solidFill>
              <a:srgbClr val="0B1F3A"/>
            </a:solidFill>
            <a:prstDash val="solid"/>
          </a:ln>
        </p:spPr>
      </p:sp>
      <p:sp>
        <p:nvSpPr>
          <p:cNvPr id="15" name="Text 13"/>
          <p:cNvSpPr/>
          <p:nvPr/>
        </p:nvSpPr>
        <p:spPr>
          <a:xfrm>
            <a:off x="4983480" y="2240280"/>
            <a:ext cx="3474720" cy="365760"/>
          </a:xfrm>
          <a:prstGeom prst="rect">
            <a:avLst/>
          </a:prstGeom>
          <a:noFill/>
          <a:ln/>
        </p:spPr>
        <p:txBody>
          <a:bodyPr wrap="square" lIns="0" tIns="0" rIns="0" bIns="0" rtlCol="0" anchor="ctr"/>
          <a:lstStyle/>
          <a:p>
            <a:pPr indent="0" marL="0">
              <a:buNone/>
            </a:pPr>
            <a:r>
              <a:rPr lang="en-US" sz="1800" b="1" dirty="0">
                <a:solidFill>
                  <a:srgbClr val="FFFFFF"/>
                </a:solidFill>
                <a:latin typeface="Georgia" pitchFamily="34" charset="0"/>
                <a:ea typeface="Georgia" pitchFamily="34" charset="-122"/>
                <a:cs typeface="Georgia" pitchFamily="34" charset="-120"/>
              </a:rPr>
              <a:t>T+1 to T+0, scenario</a:t>
            </a:r>
            <a:endParaRPr lang="en-US" sz="1800" dirty="0"/>
          </a:p>
        </p:txBody>
      </p:sp>
      <p:sp>
        <p:nvSpPr>
          <p:cNvPr id="16" name="Text 14"/>
          <p:cNvSpPr/>
          <p:nvPr/>
        </p:nvSpPr>
        <p:spPr>
          <a:xfrm>
            <a:off x="4983480" y="2606040"/>
            <a:ext cx="3474720" cy="274320"/>
          </a:xfrm>
          <a:prstGeom prst="rect">
            <a:avLst/>
          </a:prstGeom>
          <a:noFill/>
          <a:ln/>
        </p:spPr>
        <p:txBody>
          <a:bodyPr wrap="square" lIns="0" tIns="0" rIns="0" bIns="0" rtlCol="0" anchor="ctr"/>
          <a:lstStyle/>
          <a:p>
            <a:pPr indent="0" marL="0">
              <a:buNone/>
            </a:pPr>
            <a:r>
              <a:rPr lang="en-US" sz="1000" dirty="0">
                <a:solidFill>
                  <a:srgbClr val="C9D4E3"/>
                </a:solidFill>
                <a:latin typeface="Arial" pitchFamily="34" charset="0"/>
                <a:ea typeface="Arial" pitchFamily="34" charset="-122"/>
                <a:cs typeface="Arial" pitchFamily="34" charset="-120"/>
              </a:rPr>
              <a:t>Collateral ×10 as τ falls from 1 day to 10 s, η = 0.254</a:t>
            </a:r>
            <a:endParaRPr lang="en-US" sz="1000" dirty="0"/>
          </a:p>
        </p:txBody>
      </p:sp>
      <p:sp>
        <p:nvSpPr>
          <p:cNvPr id="17" name="Text 15"/>
          <p:cNvSpPr/>
          <p:nvPr/>
        </p:nvSpPr>
        <p:spPr>
          <a:xfrm>
            <a:off x="4983480" y="3017520"/>
            <a:ext cx="1371600" cy="548640"/>
          </a:xfrm>
          <a:prstGeom prst="rect">
            <a:avLst/>
          </a:prstGeom>
          <a:noFill/>
          <a:ln/>
        </p:spPr>
        <p:txBody>
          <a:bodyPr wrap="square" lIns="0" tIns="0" rIns="0" bIns="0" rtlCol="0" anchor="ctr"/>
          <a:lstStyle/>
          <a:p>
            <a:pPr indent="0" marL="0">
              <a:buNone/>
            </a:pPr>
            <a:r>
              <a:rPr lang="en-US" sz="2600" b="1" dirty="0">
                <a:solidFill>
                  <a:srgbClr val="0E9F6E"/>
                </a:solidFill>
                <a:latin typeface="Georgia" pitchFamily="34" charset="0"/>
                <a:ea typeface="Georgia" pitchFamily="34" charset="-122"/>
                <a:cs typeface="Georgia" pitchFamily="34" charset="-120"/>
              </a:rPr>
              <a:t>×0.0012</a:t>
            </a:r>
            <a:endParaRPr lang="en-US" sz="2600" dirty="0"/>
          </a:p>
        </p:txBody>
      </p:sp>
      <p:sp>
        <p:nvSpPr>
          <p:cNvPr id="18" name="Text 16"/>
          <p:cNvSpPr/>
          <p:nvPr/>
        </p:nvSpPr>
        <p:spPr>
          <a:xfrm>
            <a:off x="6400800" y="3017520"/>
            <a:ext cx="2103120" cy="548640"/>
          </a:xfrm>
          <a:prstGeom prst="rect">
            <a:avLst/>
          </a:prstGeom>
          <a:noFill/>
          <a:ln/>
        </p:spPr>
        <p:txBody>
          <a:bodyPr wrap="square" lIns="0" tIns="0" rIns="0" bIns="0" rtlCol="0" anchor="ctr"/>
          <a:lstStyle/>
          <a:p>
            <a:pPr indent="0" marL="0">
              <a:buNone/>
            </a:pPr>
            <a:r>
              <a:rPr lang="en-US" sz="1100" dirty="0">
                <a:solidFill>
                  <a:srgbClr val="DCE4EF"/>
                </a:solidFill>
                <a:latin typeface="Arial" pitchFamily="34" charset="0"/>
                <a:ea typeface="Arial" pitchFamily="34" charset="-122"/>
                <a:cs typeface="Arial" pitchFamily="34" charset="-120"/>
              </a:rPr>
              <a:t>window cost per settlement</a:t>
            </a:r>
            <a:endParaRPr lang="en-US" sz="1100" dirty="0"/>
          </a:p>
        </p:txBody>
      </p:sp>
      <p:sp>
        <p:nvSpPr>
          <p:cNvPr id="19" name="Text 17"/>
          <p:cNvSpPr/>
          <p:nvPr/>
        </p:nvSpPr>
        <p:spPr>
          <a:xfrm>
            <a:off x="4983480" y="3767328"/>
            <a:ext cx="1371600" cy="548640"/>
          </a:xfrm>
          <a:prstGeom prst="rect">
            <a:avLst/>
          </a:prstGeom>
          <a:noFill/>
          <a:ln/>
        </p:spPr>
        <p:txBody>
          <a:bodyPr wrap="square" lIns="0" tIns="0" rIns="0" bIns="0" rtlCol="0" anchor="ctr"/>
          <a:lstStyle/>
          <a:p>
            <a:pPr indent="0" marL="0">
              <a:buNone/>
            </a:pPr>
            <a:r>
              <a:rPr lang="en-US" sz="2600" b="1" dirty="0">
                <a:solidFill>
                  <a:srgbClr val="C9821A"/>
                </a:solidFill>
                <a:latin typeface="Georgia" pitchFamily="34" charset="0"/>
                <a:ea typeface="Georgia" pitchFamily="34" charset="-122"/>
                <a:cs typeface="Georgia" pitchFamily="34" charset="-120"/>
              </a:rPr>
              <a:t>×10</a:t>
            </a:r>
            <a:endParaRPr lang="en-US" sz="2600" dirty="0"/>
          </a:p>
        </p:txBody>
      </p:sp>
      <p:sp>
        <p:nvSpPr>
          <p:cNvPr id="20" name="Text 18"/>
          <p:cNvSpPr/>
          <p:nvPr/>
        </p:nvSpPr>
        <p:spPr>
          <a:xfrm>
            <a:off x="6400800" y="3767328"/>
            <a:ext cx="2103120" cy="548640"/>
          </a:xfrm>
          <a:prstGeom prst="rect">
            <a:avLst/>
          </a:prstGeom>
          <a:noFill/>
          <a:ln/>
        </p:spPr>
        <p:txBody>
          <a:bodyPr wrap="square" lIns="0" tIns="0" rIns="0" bIns="0" rtlCol="0" anchor="ctr"/>
          <a:lstStyle/>
          <a:p>
            <a:pPr indent="0" marL="0">
              <a:buNone/>
            </a:pPr>
            <a:r>
              <a:rPr lang="en-US" sz="1100" dirty="0">
                <a:solidFill>
                  <a:srgbClr val="DCE4EF"/>
                </a:solidFill>
                <a:latin typeface="Arial" pitchFamily="34" charset="0"/>
                <a:ea typeface="Arial" pitchFamily="34" charset="-122"/>
                <a:cs typeface="Arial" pitchFamily="34" charset="-120"/>
              </a:rPr>
              <a:t>monthly carry cost of locked collateral</a:t>
            </a:r>
            <a:endParaRPr lang="en-US" sz="11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6F5F1"/>
        </a:solidFill>
      </p:bgPr>
    </p:bg>
    <p:spTree>
      <p:nvGrpSpPr>
        <p:cNvPr id="1" name=""/>
        <p:cNvGrpSpPr/>
        <p:nvPr/>
      </p:nvGrpSpPr>
      <p:grpSpPr>
        <a:xfrm>
          <a:off x="0" y="0"/>
          <a:ext cx="0" cy="0"/>
          <a:chOff x="0" y="0"/>
          <a:chExt cx="0" cy="0"/>
        </a:xfrm>
      </p:grpSpPr>
      <p:sp>
        <p:nvSpPr>
          <p:cNvPr id="2" name="Shape 0"/>
          <p:cNvSpPr/>
          <p:nvPr/>
        </p:nvSpPr>
        <p:spPr>
          <a:xfrm>
            <a:off x="0" y="0"/>
            <a:ext cx="109728" cy="5143500"/>
          </a:xfrm>
          <a:prstGeom prst="rect">
            <a:avLst/>
          </a:prstGeom>
          <a:solidFill>
            <a:srgbClr val="0E9F6E"/>
          </a:solidFill>
          <a:ln w="12700">
            <a:solidFill>
              <a:srgbClr val="0E9F6E"/>
            </a:solidFill>
            <a:prstDash val="solid"/>
          </a:ln>
        </p:spPr>
      </p:sp>
      <p:sp>
        <p:nvSpPr>
          <p:cNvPr id="3" name="Text 1"/>
          <p:cNvSpPr/>
          <p:nvPr/>
        </p:nvSpPr>
        <p:spPr>
          <a:xfrm>
            <a:off x="457200" y="274320"/>
            <a:ext cx="8229600" cy="868680"/>
          </a:xfrm>
          <a:prstGeom prst="rect">
            <a:avLst/>
          </a:prstGeom>
          <a:noFill/>
          <a:ln/>
        </p:spPr>
        <p:txBody>
          <a:bodyPr wrap="square" lIns="0" tIns="0" rIns="0" bIns="0" rtlCol="0" anchor="t"/>
          <a:lstStyle/>
          <a:p>
            <a:pPr indent="0" marL="0">
              <a:buNone/>
            </a:pPr>
            <a:r>
              <a:rPr lang="en-US" sz="2300" b="1" dirty="0">
                <a:solidFill>
                  <a:srgbClr val="0B1F3A"/>
                </a:solidFill>
                <a:latin typeface="Georgia" pitchFamily="34" charset="0"/>
                <a:ea typeface="Georgia" pitchFamily="34" charset="-122"/>
                <a:cs typeface="Georgia" pitchFamily="34" charset="-120"/>
              </a:rPr>
              <a:t>Card networks carry a 216-fold wrapper premium above the limit line at their speed</a:t>
            </a:r>
            <a:endParaRPr lang="en-US" sz="2300" dirty="0"/>
          </a:p>
        </p:txBody>
      </p:sp>
      <p:sp>
        <p:nvSpPr>
          <p:cNvPr id="4" name="Text 2"/>
          <p:cNvSpPr/>
          <p:nvPr/>
        </p:nvSpPr>
        <p:spPr>
          <a:xfrm>
            <a:off x="457200" y="4754880"/>
            <a:ext cx="7680960" cy="256032"/>
          </a:xfrm>
          <a:prstGeom prst="rect">
            <a:avLst/>
          </a:prstGeom>
          <a:noFill/>
          <a:ln/>
        </p:spPr>
        <p:txBody>
          <a:bodyPr wrap="square" lIns="0" tIns="0" rIns="0" bIns="0" rtlCol="0" anchor="ctr"/>
          <a:lstStyle/>
          <a:p>
            <a:pPr indent="0" marL="0">
              <a:buNone/>
            </a:pPr>
            <a:r>
              <a:rPr lang="en-US" sz="800" dirty="0">
                <a:solidFill>
                  <a:srgbClr val="5B6675"/>
                </a:solidFill>
                <a:latin typeface="Arial" pitchFamily="34" charset="0"/>
                <a:ea typeface="Arial" pitchFamily="34" charset="-122"/>
                <a:cs typeface="Arial" pitchFamily="34" charset="-120"/>
              </a:rPr>
              <a:t>Source: Bastiaanssen (2026), What Price Settlement Speed? Working paper. Modern-system values are a calibrated structural simulation, not observed data.</a:t>
            </a:r>
            <a:endParaRPr lang="en-US" sz="800" dirty="0"/>
          </a:p>
        </p:txBody>
      </p:sp>
      <p:sp>
        <p:nvSpPr>
          <p:cNvPr id="5" name="Text 3"/>
          <p:cNvSpPr/>
          <p:nvPr/>
        </p:nvSpPr>
        <p:spPr>
          <a:xfrm>
            <a:off x="8229600" y="4754880"/>
            <a:ext cx="457200" cy="256032"/>
          </a:xfrm>
          <a:prstGeom prst="rect">
            <a:avLst/>
          </a:prstGeom>
          <a:noFill/>
          <a:ln/>
        </p:spPr>
        <p:txBody>
          <a:bodyPr wrap="square" lIns="0" tIns="0" rIns="0" bIns="0" rtlCol="0" anchor="ctr"/>
          <a:lstStyle/>
          <a:p>
            <a:pPr algn="r" indent="0" marL="0">
              <a:buNone/>
            </a:pPr>
            <a:r>
              <a:rPr lang="en-US" sz="900" dirty="0">
                <a:solidFill>
                  <a:srgbClr val="5B6675"/>
                </a:solidFill>
                <a:latin typeface="Arial" pitchFamily="34" charset="0"/>
                <a:ea typeface="Arial" pitchFamily="34" charset="-122"/>
                <a:cs typeface="Arial" pitchFamily="34" charset="-120"/>
              </a:rPr>
              <a:t>6</a:t>
            </a:r>
            <a:endParaRPr lang="en-US" sz="900" dirty="0"/>
          </a:p>
        </p:txBody>
      </p:sp>
      <p:sp>
        <p:nvSpPr>
          <p:cNvPr id="6" name="Shape 4"/>
          <p:cNvSpPr/>
          <p:nvPr/>
        </p:nvSpPr>
        <p:spPr>
          <a:xfrm>
            <a:off x="548640" y="4251960"/>
            <a:ext cx="4572000" cy="0"/>
          </a:xfrm>
          <a:prstGeom prst="line">
            <a:avLst/>
          </a:prstGeom>
          <a:noFill/>
          <a:ln w="12700">
            <a:solidFill>
              <a:srgbClr val="5B6675"/>
            </a:solidFill>
            <a:prstDash val="solid"/>
          </a:ln>
        </p:spPr>
      </p:sp>
      <p:sp>
        <p:nvSpPr>
          <p:cNvPr id="7" name="Shape 5"/>
          <p:cNvSpPr/>
          <p:nvPr/>
        </p:nvSpPr>
        <p:spPr>
          <a:xfrm>
            <a:off x="1120140" y="1973703"/>
            <a:ext cx="1143000" cy="2278257"/>
          </a:xfrm>
          <a:prstGeom prst="rect">
            <a:avLst/>
          </a:prstGeom>
          <a:solidFill>
            <a:srgbClr val="0B1F3A"/>
          </a:solidFill>
          <a:ln w="12700">
            <a:solidFill>
              <a:srgbClr val="0B1F3A"/>
            </a:solidFill>
            <a:prstDash val="solid"/>
          </a:ln>
        </p:spPr>
      </p:sp>
      <p:sp>
        <p:nvSpPr>
          <p:cNvPr id="8" name="Text 6"/>
          <p:cNvSpPr/>
          <p:nvPr/>
        </p:nvSpPr>
        <p:spPr>
          <a:xfrm>
            <a:off x="845820" y="1681095"/>
            <a:ext cx="1691640" cy="292608"/>
          </a:xfrm>
          <a:prstGeom prst="rect">
            <a:avLst/>
          </a:prstGeom>
          <a:noFill/>
          <a:ln/>
        </p:spPr>
        <p:txBody>
          <a:bodyPr wrap="square" lIns="0" tIns="0" rIns="0" bIns="0" rtlCol="0" anchor="b"/>
          <a:lstStyle/>
          <a:p>
            <a:pPr algn="ctr" indent="0" marL="0">
              <a:buNone/>
            </a:pPr>
            <a:r>
              <a:rPr lang="en-US" sz="1600" b="1" dirty="0">
                <a:solidFill>
                  <a:srgbClr val="1B2430"/>
                </a:solidFill>
                <a:latin typeface="Georgia" pitchFamily="34" charset="0"/>
                <a:ea typeface="Georgia" pitchFamily="34" charset="-122"/>
                <a:cs typeface="Georgia" pitchFamily="34" charset="-120"/>
              </a:rPr>
              <a:t>220.1 bps</a:t>
            </a:r>
            <a:endParaRPr lang="en-US" sz="1600" dirty="0"/>
          </a:p>
        </p:txBody>
      </p:sp>
      <p:sp>
        <p:nvSpPr>
          <p:cNvPr id="9" name="Text 7"/>
          <p:cNvSpPr/>
          <p:nvPr/>
        </p:nvSpPr>
        <p:spPr>
          <a:xfrm>
            <a:off x="548640" y="4297680"/>
            <a:ext cx="2286000" cy="320040"/>
          </a:xfrm>
          <a:prstGeom prst="rect">
            <a:avLst/>
          </a:prstGeom>
          <a:noFill/>
          <a:ln/>
        </p:spPr>
        <p:txBody>
          <a:bodyPr wrap="square" lIns="0" tIns="0" rIns="0" bIns="0" rtlCol="0" anchor="t"/>
          <a:lstStyle/>
          <a:p>
            <a:pPr algn="ctr" indent="0" marL="0">
              <a:buNone/>
            </a:pPr>
            <a:r>
              <a:rPr lang="en-US" sz="1100" dirty="0">
                <a:solidFill>
                  <a:srgbClr val="1B2430"/>
                </a:solidFill>
                <a:latin typeface="Arial" pitchFamily="34" charset="0"/>
                <a:ea typeface="Arial" pitchFamily="34" charset="-122"/>
                <a:cs typeface="Arial" pitchFamily="34" charset="-120"/>
              </a:rPr>
              <a:t>Visa mean drag</a:t>
            </a:r>
            <a:endParaRPr lang="en-US" sz="1100" dirty="0"/>
          </a:p>
        </p:txBody>
      </p:sp>
      <p:sp>
        <p:nvSpPr>
          <p:cNvPr id="10" name="Shape 8"/>
          <p:cNvSpPr/>
          <p:nvPr/>
        </p:nvSpPr>
        <p:spPr>
          <a:xfrm>
            <a:off x="3406140" y="4215384"/>
            <a:ext cx="1143000" cy="36576"/>
          </a:xfrm>
          <a:prstGeom prst="rect">
            <a:avLst/>
          </a:prstGeom>
          <a:solidFill>
            <a:srgbClr val="0E9F6E"/>
          </a:solidFill>
          <a:ln w="12700">
            <a:solidFill>
              <a:srgbClr val="0E9F6E"/>
            </a:solidFill>
            <a:prstDash val="solid"/>
          </a:ln>
        </p:spPr>
      </p:sp>
      <p:sp>
        <p:nvSpPr>
          <p:cNvPr id="11" name="Text 9"/>
          <p:cNvSpPr/>
          <p:nvPr/>
        </p:nvSpPr>
        <p:spPr>
          <a:xfrm>
            <a:off x="3131820" y="3904488"/>
            <a:ext cx="1691640" cy="292608"/>
          </a:xfrm>
          <a:prstGeom prst="rect">
            <a:avLst/>
          </a:prstGeom>
          <a:noFill/>
          <a:ln/>
        </p:spPr>
        <p:txBody>
          <a:bodyPr wrap="square" lIns="0" tIns="0" rIns="0" bIns="0" rtlCol="0" anchor="b"/>
          <a:lstStyle/>
          <a:p>
            <a:pPr algn="ctr" indent="0" marL="0">
              <a:buNone/>
            </a:pPr>
            <a:r>
              <a:rPr lang="en-US" sz="1600" b="1" dirty="0">
                <a:solidFill>
                  <a:srgbClr val="1B2430"/>
                </a:solidFill>
                <a:latin typeface="Georgia" pitchFamily="34" charset="0"/>
                <a:ea typeface="Georgia" pitchFamily="34" charset="-122"/>
                <a:cs typeface="Georgia" pitchFamily="34" charset="-120"/>
              </a:rPr>
              <a:t>1.0 bps</a:t>
            </a:r>
            <a:endParaRPr lang="en-US" sz="1600" dirty="0"/>
          </a:p>
        </p:txBody>
      </p:sp>
      <p:sp>
        <p:nvSpPr>
          <p:cNvPr id="12" name="Text 10"/>
          <p:cNvSpPr/>
          <p:nvPr/>
        </p:nvSpPr>
        <p:spPr>
          <a:xfrm>
            <a:off x="2834640" y="4297680"/>
            <a:ext cx="2286000" cy="320040"/>
          </a:xfrm>
          <a:prstGeom prst="rect">
            <a:avLst/>
          </a:prstGeom>
          <a:noFill/>
          <a:ln/>
        </p:spPr>
        <p:txBody>
          <a:bodyPr wrap="square" lIns="0" tIns="0" rIns="0" bIns="0" rtlCol="0" anchor="t"/>
          <a:lstStyle/>
          <a:p>
            <a:pPr algn="ctr" indent="0" marL="0">
              <a:buNone/>
            </a:pPr>
            <a:r>
              <a:rPr lang="en-US" sz="1100" dirty="0">
                <a:solidFill>
                  <a:srgbClr val="1B2430"/>
                </a:solidFill>
                <a:latin typeface="Arial" pitchFamily="34" charset="0"/>
                <a:ea typeface="Arial" pitchFamily="34" charset="-122"/>
                <a:cs typeface="Arial" pitchFamily="34" charset="-120"/>
              </a:rPr>
              <a:t>Limit line at Visa's speed</a:t>
            </a:r>
            <a:endParaRPr lang="en-US" sz="1100" dirty="0"/>
          </a:p>
        </p:txBody>
      </p:sp>
      <p:sp>
        <p:nvSpPr>
          <p:cNvPr id="13" name="Shape 11"/>
          <p:cNvSpPr/>
          <p:nvPr/>
        </p:nvSpPr>
        <p:spPr>
          <a:xfrm>
            <a:off x="5623560" y="1371600"/>
            <a:ext cx="54864" cy="960120"/>
          </a:xfrm>
          <a:prstGeom prst="rect">
            <a:avLst/>
          </a:prstGeom>
          <a:solidFill>
            <a:srgbClr val="0E9F6E"/>
          </a:solidFill>
          <a:ln w="12700">
            <a:solidFill>
              <a:srgbClr val="0E9F6E"/>
            </a:solidFill>
            <a:prstDash val="solid"/>
          </a:ln>
        </p:spPr>
      </p:sp>
      <p:sp>
        <p:nvSpPr>
          <p:cNvPr id="14" name="Text 12"/>
          <p:cNvSpPr/>
          <p:nvPr/>
        </p:nvSpPr>
        <p:spPr>
          <a:xfrm>
            <a:off x="5806440" y="1371600"/>
            <a:ext cx="2926080" cy="566928"/>
          </a:xfrm>
          <a:prstGeom prst="rect">
            <a:avLst/>
          </a:prstGeom>
          <a:noFill/>
          <a:ln/>
        </p:spPr>
        <p:txBody>
          <a:bodyPr wrap="square" lIns="0" tIns="0" rIns="0" bIns="0" rtlCol="0" anchor="b"/>
          <a:lstStyle/>
          <a:p>
            <a:pPr indent="0" marL="0">
              <a:buNone/>
            </a:pPr>
            <a:r>
              <a:rPr lang="en-US" sz="3200" b="1" dirty="0">
                <a:solidFill>
                  <a:srgbClr val="0B1F3A"/>
                </a:solidFill>
                <a:latin typeface="Georgia" pitchFamily="34" charset="0"/>
                <a:ea typeface="Georgia" pitchFamily="34" charset="-122"/>
                <a:cs typeface="Georgia" pitchFamily="34" charset="-120"/>
              </a:rPr>
              <a:t>216×</a:t>
            </a:r>
            <a:endParaRPr lang="en-US" sz="3200" dirty="0"/>
          </a:p>
        </p:txBody>
      </p:sp>
      <p:sp>
        <p:nvSpPr>
          <p:cNvPr id="15" name="Text 13"/>
          <p:cNvSpPr/>
          <p:nvPr/>
        </p:nvSpPr>
        <p:spPr>
          <a:xfrm>
            <a:off x="5806440" y="1956816"/>
            <a:ext cx="2926080" cy="457200"/>
          </a:xfrm>
          <a:prstGeom prst="rect">
            <a:avLst/>
          </a:prstGeom>
          <a:noFill/>
          <a:ln/>
        </p:spPr>
        <p:txBody>
          <a:bodyPr wrap="square" lIns="0" tIns="0" rIns="0" bIns="0" rtlCol="0" anchor="t"/>
          <a:lstStyle/>
          <a:p>
            <a:pPr indent="0" marL="0">
              <a:buNone/>
            </a:pPr>
            <a:r>
              <a:rPr lang="en-US" sz="1100" dirty="0">
                <a:solidFill>
                  <a:srgbClr val="5B6675"/>
                </a:solidFill>
                <a:latin typeface="Arial" pitchFamily="34" charset="0"/>
                <a:ea typeface="Arial" pitchFamily="34" charset="-122"/>
                <a:cs typeface="Arial" pitchFamily="34" charset="-120"/>
              </a:rPr>
              <a:t>retail-class premium at card speed, π = 5.38 (Table 2); Pix, with a thinner bundle, ×16</a:t>
            </a:r>
            <a:endParaRPr lang="en-US" sz="1100" dirty="0"/>
          </a:p>
        </p:txBody>
      </p:sp>
      <p:sp>
        <p:nvSpPr>
          <p:cNvPr id="16" name="Text 14"/>
          <p:cNvSpPr/>
          <p:nvPr/>
        </p:nvSpPr>
        <p:spPr>
          <a:xfrm>
            <a:off x="5623560" y="2651760"/>
            <a:ext cx="3108960" cy="1828800"/>
          </a:xfrm>
          <a:prstGeom prst="rect">
            <a:avLst/>
          </a:prstGeom>
          <a:noFill/>
          <a:ln/>
        </p:spPr>
        <p:txBody>
          <a:bodyPr wrap="square" lIns="0" tIns="0" rIns="0" bIns="0" rtlCol="0" anchor="t"/>
          <a:lstStyle/>
          <a:p>
            <a:pPr indent="0" marL="0">
              <a:spcAft>
                <a:spcPts val="600"/>
              </a:spcAft>
              <a:buNone/>
            </a:pPr>
            <a:r>
              <a:rPr lang="en-US" sz="1200" dirty="0">
                <a:solidFill>
                  <a:srgbClr val="1B2430"/>
                </a:solidFill>
                <a:latin typeface="Arial" pitchFamily="34" charset="0"/>
                <a:ea typeface="Arial" pitchFamily="34" charset="-122"/>
                <a:cs typeface="Arial" pitchFamily="34" charset="-120"/>
              </a:rPr>
              <a:t>Bundled credit float, fraud guarantees and dispute rights can only add to drag, so the limit line is an upper bound on pure settlement cost (Proposition 3). Part of interchange is a transfer, not a resource cost.</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6F5F1"/>
        </a:solidFill>
      </p:bgPr>
    </p:bg>
    <p:spTree>
      <p:nvGrpSpPr>
        <p:cNvPr id="1" name=""/>
        <p:cNvGrpSpPr/>
        <p:nvPr/>
      </p:nvGrpSpPr>
      <p:grpSpPr>
        <a:xfrm>
          <a:off x="0" y="0"/>
          <a:ext cx="0" cy="0"/>
          <a:chOff x="0" y="0"/>
          <a:chExt cx="0" cy="0"/>
        </a:xfrm>
      </p:grpSpPr>
      <p:sp>
        <p:nvSpPr>
          <p:cNvPr id="2" name="Shape 0"/>
          <p:cNvSpPr/>
          <p:nvPr/>
        </p:nvSpPr>
        <p:spPr>
          <a:xfrm>
            <a:off x="0" y="0"/>
            <a:ext cx="109728" cy="5143500"/>
          </a:xfrm>
          <a:prstGeom prst="rect">
            <a:avLst/>
          </a:prstGeom>
          <a:solidFill>
            <a:srgbClr val="0E9F6E"/>
          </a:solidFill>
          <a:ln w="12700">
            <a:solidFill>
              <a:srgbClr val="0E9F6E"/>
            </a:solidFill>
            <a:prstDash val="solid"/>
          </a:ln>
        </p:spPr>
      </p:sp>
      <p:sp>
        <p:nvSpPr>
          <p:cNvPr id="3" name="Text 1"/>
          <p:cNvSpPr/>
          <p:nvPr/>
        </p:nvSpPr>
        <p:spPr>
          <a:xfrm>
            <a:off x="457200" y="274320"/>
            <a:ext cx="8229600" cy="868680"/>
          </a:xfrm>
          <a:prstGeom prst="rect">
            <a:avLst/>
          </a:prstGeom>
          <a:noFill/>
          <a:ln/>
        </p:spPr>
        <p:txBody>
          <a:bodyPr wrap="square" lIns="0" tIns="0" rIns="0" bIns="0" rtlCol="0" anchor="t"/>
          <a:lstStyle/>
          <a:p>
            <a:pPr indent="0" marL="0">
              <a:buNone/>
            </a:pPr>
            <a:r>
              <a:rPr lang="en-US" sz="2300" b="1" dirty="0">
                <a:solidFill>
                  <a:srgbClr val="0B1F3A"/>
                </a:solidFill>
                <a:latin typeface="Georgia" pitchFamily="34" charset="0"/>
                <a:ea typeface="Georgia" pitchFamily="34" charset="-122"/>
                <a:cs typeface="Georgia" pitchFamily="34" charset="-120"/>
              </a:rPr>
              <a:t>The Merge moved Ethereum's security cost from the energy market to the money market</a:t>
            </a:r>
            <a:endParaRPr lang="en-US" sz="2300" dirty="0"/>
          </a:p>
        </p:txBody>
      </p:sp>
      <p:sp>
        <p:nvSpPr>
          <p:cNvPr id="4" name="Text 2"/>
          <p:cNvSpPr/>
          <p:nvPr/>
        </p:nvSpPr>
        <p:spPr>
          <a:xfrm>
            <a:off x="457200" y="4754880"/>
            <a:ext cx="7680960" cy="256032"/>
          </a:xfrm>
          <a:prstGeom prst="rect">
            <a:avLst/>
          </a:prstGeom>
          <a:noFill/>
          <a:ln/>
        </p:spPr>
        <p:txBody>
          <a:bodyPr wrap="square" lIns="0" tIns="0" rIns="0" bIns="0" rtlCol="0" anchor="ctr"/>
          <a:lstStyle/>
          <a:p>
            <a:pPr indent="0" marL="0">
              <a:buNone/>
            </a:pPr>
            <a:r>
              <a:rPr lang="en-US" sz="800" dirty="0">
                <a:solidFill>
                  <a:srgbClr val="5B6675"/>
                </a:solidFill>
                <a:latin typeface="Arial" pitchFamily="34" charset="0"/>
                <a:ea typeface="Arial" pitchFamily="34" charset="-122"/>
                <a:cs typeface="Arial" pitchFamily="34" charset="-120"/>
              </a:rPr>
              <a:t>Source: Bastiaanssen (2026), What Price Settlement Speed? Working paper. Modern-system values are a calibrated structural simulation, not observed data.</a:t>
            </a:r>
            <a:endParaRPr lang="en-US" sz="800" dirty="0"/>
          </a:p>
        </p:txBody>
      </p:sp>
      <p:sp>
        <p:nvSpPr>
          <p:cNvPr id="5" name="Text 3"/>
          <p:cNvSpPr/>
          <p:nvPr/>
        </p:nvSpPr>
        <p:spPr>
          <a:xfrm>
            <a:off x="8229600" y="4754880"/>
            <a:ext cx="457200" cy="256032"/>
          </a:xfrm>
          <a:prstGeom prst="rect">
            <a:avLst/>
          </a:prstGeom>
          <a:noFill/>
          <a:ln/>
        </p:spPr>
        <p:txBody>
          <a:bodyPr wrap="square" lIns="0" tIns="0" rIns="0" bIns="0" rtlCol="0" anchor="ctr"/>
          <a:lstStyle/>
          <a:p>
            <a:pPr algn="r" indent="0" marL="0">
              <a:buNone/>
            </a:pPr>
            <a:r>
              <a:rPr lang="en-US" sz="900" dirty="0">
                <a:solidFill>
                  <a:srgbClr val="5B6675"/>
                </a:solidFill>
                <a:latin typeface="Arial" pitchFamily="34" charset="0"/>
                <a:ea typeface="Arial" pitchFamily="34" charset="-122"/>
                <a:cs typeface="Arial" pitchFamily="34" charset="-120"/>
              </a:rPr>
              <a:t>7</a:t>
            </a:r>
            <a:endParaRPr lang="en-US" sz="900" dirty="0"/>
          </a:p>
        </p:txBody>
      </p:sp>
      <p:sp>
        <p:nvSpPr>
          <p:cNvPr id="6" name="Shape 4"/>
          <p:cNvSpPr/>
          <p:nvPr/>
        </p:nvSpPr>
        <p:spPr>
          <a:xfrm>
            <a:off x="457200" y="1371600"/>
            <a:ext cx="54864" cy="960120"/>
          </a:xfrm>
          <a:prstGeom prst="rect">
            <a:avLst/>
          </a:prstGeom>
          <a:solidFill>
            <a:srgbClr val="0E9F6E"/>
          </a:solidFill>
          <a:ln w="12700">
            <a:solidFill>
              <a:srgbClr val="0E9F6E"/>
            </a:solidFill>
            <a:prstDash val="solid"/>
          </a:ln>
        </p:spPr>
      </p:sp>
      <p:sp>
        <p:nvSpPr>
          <p:cNvPr id="7" name="Text 5"/>
          <p:cNvSpPr/>
          <p:nvPr/>
        </p:nvSpPr>
        <p:spPr>
          <a:xfrm>
            <a:off x="640080" y="1371600"/>
            <a:ext cx="3474720" cy="566928"/>
          </a:xfrm>
          <a:prstGeom prst="rect">
            <a:avLst/>
          </a:prstGeom>
          <a:noFill/>
          <a:ln/>
        </p:spPr>
        <p:txBody>
          <a:bodyPr wrap="square" lIns="0" tIns="0" rIns="0" bIns="0" rtlCol="0" anchor="b"/>
          <a:lstStyle/>
          <a:p>
            <a:pPr indent="0" marL="0">
              <a:buNone/>
            </a:pPr>
            <a:r>
              <a:rPr lang="en-US" sz="4200" b="1" dirty="0">
                <a:solidFill>
                  <a:srgbClr val="0B1F3A"/>
                </a:solidFill>
                <a:latin typeface="Georgia" pitchFamily="34" charset="0"/>
                <a:ea typeface="Georgia" pitchFamily="34" charset="-122"/>
                <a:cs typeface="Georgia" pitchFamily="34" charset="-120"/>
              </a:rPr>
              <a:t>99.94%</a:t>
            </a:r>
            <a:endParaRPr lang="en-US" sz="4200" dirty="0"/>
          </a:p>
        </p:txBody>
      </p:sp>
      <p:sp>
        <p:nvSpPr>
          <p:cNvPr id="8" name="Text 6"/>
          <p:cNvSpPr/>
          <p:nvPr/>
        </p:nvSpPr>
        <p:spPr>
          <a:xfrm>
            <a:off x="640080" y="1956816"/>
            <a:ext cx="3474720" cy="457200"/>
          </a:xfrm>
          <a:prstGeom prst="rect">
            <a:avLst/>
          </a:prstGeom>
          <a:noFill/>
          <a:ln/>
        </p:spPr>
        <p:txBody>
          <a:bodyPr wrap="square" lIns="0" tIns="0" rIns="0" bIns="0" rtlCol="0" anchor="t"/>
          <a:lstStyle/>
          <a:p>
            <a:pPr indent="0" marL="0">
              <a:buNone/>
            </a:pPr>
            <a:r>
              <a:rPr lang="en-US" sz="1100" dirty="0">
                <a:solidFill>
                  <a:srgbClr val="5B6675"/>
                </a:solidFill>
                <a:latin typeface="Arial" pitchFamily="34" charset="0"/>
                <a:ea typeface="Arial" pitchFamily="34" charset="-122"/>
                <a:cs typeface="Arial" pitchFamily="34" charset="-120"/>
              </a:rPr>
              <a:t>fall in Ethereum's energy cost at the Merge, September 2022</a:t>
            </a:r>
            <a:endParaRPr lang="en-US" sz="1100" dirty="0"/>
          </a:p>
        </p:txBody>
      </p:sp>
      <p:sp>
        <p:nvSpPr>
          <p:cNvPr id="9" name="Shape 7"/>
          <p:cNvSpPr/>
          <p:nvPr/>
        </p:nvSpPr>
        <p:spPr>
          <a:xfrm>
            <a:off x="457200" y="2697480"/>
            <a:ext cx="54864" cy="960120"/>
          </a:xfrm>
          <a:prstGeom prst="rect">
            <a:avLst/>
          </a:prstGeom>
          <a:solidFill>
            <a:srgbClr val="0E9F6E"/>
          </a:solidFill>
          <a:ln w="12700">
            <a:solidFill>
              <a:srgbClr val="0E9F6E"/>
            </a:solidFill>
            <a:prstDash val="solid"/>
          </a:ln>
        </p:spPr>
      </p:sp>
      <p:sp>
        <p:nvSpPr>
          <p:cNvPr id="10" name="Text 8"/>
          <p:cNvSpPr/>
          <p:nvPr/>
        </p:nvSpPr>
        <p:spPr>
          <a:xfrm>
            <a:off x="640080" y="2697480"/>
            <a:ext cx="3474720" cy="566928"/>
          </a:xfrm>
          <a:prstGeom prst="rect">
            <a:avLst/>
          </a:prstGeom>
          <a:noFill/>
          <a:ln/>
        </p:spPr>
        <p:txBody>
          <a:bodyPr wrap="square" lIns="0" tIns="0" rIns="0" bIns="0" rtlCol="0" anchor="b"/>
          <a:lstStyle/>
          <a:p>
            <a:pPr indent="0" marL="0">
              <a:buNone/>
            </a:pPr>
            <a:r>
              <a:rPr lang="en-US" sz="3000" b="1" dirty="0">
                <a:solidFill>
                  <a:srgbClr val="0B1F3A"/>
                </a:solidFill>
                <a:latin typeface="Georgia" pitchFamily="34" charset="0"/>
                <a:ea typeface="Georgia" pitchFamily="34" charset="-122"/>
                <a:cs typeface="Georgia" pitchFamily="34" charset="-120"/>
              </a:rPr>
              <a:t>44.8 to 15.0 bps</a:t>
            </a:r>
            <a:endParaRPr lang="en-US" sz="3000" dirty="0"/>
          </a:p>
        </p:txBody>
      </p:sp>
      <p:sp>
        <p:nvSpPr>
          <p:cNvPr id="11" name="Text 9"/>
          <p:cNvSpPr/>
          <p:nvPr/>
        </p:nvSpPr>
        <p:spPr>
          <a:xfrm>
            <a:off x="640080" y="3282696"/>
            <a:ext cx="3474720" cy="457200"/>
          </a:xfrm>
          <a:prstGeom prst="rect">
            <a:avLst/>
          </a:prstGeom>
          <a:noFill/>
          <a:ln/>
        </p:spPr>
        <p:txBody>
          <a:bodyPr wrap="square" lIns="0" tIns="0" rIns="0" bIns="0" rtlCol="0" anchor="t"/>
          <a:lstStyle/>
          <a:p>
            <a:pPr indent="0" marL="0">
              <a:buNone/>
            </a:pPr>
            <a:r>
              <a:rPr lang="en-US" sz="1100" dirty="0">
                <a:solidFill>
                  <a:srgbClr val="5B6675"/>
                </a:solidFill>
                <a:latin typeface="Arial" pitchFamily="34" charset="0"/>
                <a:ea typeface="Arial" pitchFamily="34" charset="-122"/>
                <a:cs typeface="Arial" pitchFamily="34" charset="-120"/>
              </a:rPr>
              <a:t>mean drag before and after, transaction-window basis</a:t>
            </a:r>
            <a:endParaRPr lang="en-US" sz="1100" dirty="0"/>
          </a:p>
        </p:txBody>
      </p:sp>
      <p:sp>
        <p:nvSpPr>
          <p:cNvPr id="12" name="Text 10"/>
          <p:cNvSpPr/>
          <p:nvPr/>
        </p:nvSpPr>
        <p:spPr>
          <a:xfrm>
            <a:off x="457200" y="3931920"/>
            <a:ext cx="3840480" cy="640080"/>
          </a:xfrm>
          <a:prstGeom prst="rect">
            <a:avLst/>
          </a:prstGeom>
          <a:noFill/>
          <a:ln/>
        </p:spPr>
        <p:txBody>
          <a:bodyPr wrap="square" lIns="0" tIns="0" rIns="0" bIns="0" rtlCol="0" anchor="t"/>
          <a:lstStyle/>
          <a:p>
            <a:pPr indent="0" marL="0">
              <a:buNone/>
            </a:pPr>
            <a:r>
              <a:rPr lang="en-US" sz="1100" dirty="0">
                <a:solidFill>
                  <a:srgbClr val="1B2430"/>
                </a:solidFill>
                <a:latin typeface="Arial" pitchFamily="34" charset="0"/>
                <a:ea typeface="Arial" pitchFamily="34" charset="-122"/>
                <a:cs typeface="Arial" pitchFamily="34" charset="-120"/>
              </a:rPr>
              <a:t>Disclosures under MiCA capture energy. A complete assessment also books the capital locked in staking and its sensitivity to the policy rate.</a:t>
            </a:r>
            <a:endParaRPr lang="en-US" sz="1100" dirty="0"/>
          </a:p>
        </p:txBody>
      </p:sp>
      <p:sp>
        <p:nvSpPr>
          <p:cNvPr id="13" name="Shape 11"/>
          <p:cNvSpPr/>
          <p:nvPr/>
        </p:nvSpPr>
        <p:spPr>
          <a:xfrm>
            <a:off x="4754880" y="4251960"/>
            <a:ext cx="3931920" cy="0"/>
          </a:xfrm>
          <a:prstGeom prst="line">
            <a:avLst/>
          </a:prstGeom>
          <a:noFill/>
          <a:ln w="12700">
            <a:solidFill>
              <a:srgbClr val="5B6675"/>
            </a:solidFill>
            <a:prstDash val="solid"/>
          </a:ln>
        </p:spPr>
      </p:sp>
      <p:sp>
        <p:nvSpPr>
          <p:cNvPr id="14" name="Shape 12"/>
          <p:cNvSpPr/>
          <p:nvPr/>
        </p:nvSpPr>
        <p:spPr>
          <a:xfrm>
            <a:off x="5246370" y="3874008"/>
            <a:ext cx="982980" cy="377952"/>
          </a:xfrm>
          <a:prstGeom prst="rect">
            <a:avLst/>
          </a:prstGeom>
          <a:solidFill>
            <a:srgbClr val="0E9F6E"/>
          </a:solidFill>
          <a:ln w="12700">
            <a:solidFill>
              <a:srgbClr val="0E9F6E"/>
            </a:solidFill>
            <a:prstDash val="solid"/>
          </a:ln>
        </p:spPr>
      </p:sp>
      <p:sp>
        <p:nvSpPr>
          <p:cNvPr id="15" name="Text 13"/>
          <p:cNvSpPr/>
          <p:nvPr/>
        </p:nvSpPr>
        <p:spPr>
          <a:xfrm>
            <a:off x="4972050" y="3581400"/>
            <a:ext cx="1531620" cy="292608"/>
          </a:xfrm>
          <a:prstGeom prst="rect">
            <a:avLst/>
          </a:prstGeom>
          <a:noFill/>
          <a:ln/>
        </p:spPr>
        <p:txBody>
          <a:bodyPr wrap="square" lIns="0" tIns="0" rIns="0" bIns="0" rtlCol="0" anchor="b"/>
          <a:lstStyle/>
          <a:p>
            <a:pPr algn="ctr" indent="0" marL="0">
              <a:buNone/>
            </a:pPr>
            <a:r>
              <a:rPr lang="en-US" sz="1600" b="1" dirty="0">
                <a:solidFill>
                  <a:srgbClr val="1B2430"/>
                </a:solidFill>
                <a:latin typeface="Georgia" pitchFamily="34" charset="0"/>
                <a:ea typeface="Georgia" pitchFamily="34" charset="-122"/>
                <a:cs typeface="Georgia" pitchFamily="34" charset="-120"/>
              </a:rPr>
              <a:t>15 bps</a:t>
            </a:r>
            <a:endParaRPr lang="en-US" sz="1600" dirty="0"/>
          </a:p>
        </p:txBody>
      </p:sp>
      <p:sp>
        <p:nvSpPr>
          <p:cNvPr id="16" name="Text 14"/>
          <p:cNvSpPr/>
          <p:nvPr/>
        </p:nvSpPr>
        <p:spPr>
          <a:xfrm>
            <a:off x="4754880" y="4297680"/>
            <a:ext cx="1965960" cy="320040"/>
          </a:xfrm>
          <a:prstGeom prst="rect">
            <a:avLst/>
          </a:prstGeom>
          <a:noFill/>
          <a:ln/>
        </p:spPr>
        <p:txBody>
          <a:bodyPr wrap="square" lIns="0" tIns="0" rIns="0" bIns="0" rtlCol="0" anchor="t"/>
          <a:lstStyle/>
          <a:p>
            <a:pPr algn="ctr" indent="0" marL="0">
              <a:buNone/>
            </a:pPr>
            <a:r>
              <a:rPr lang="en-US" sz="1100" dirty="0">
                <a:solidFill>
                  <a:srgbClr val="1B2430"/>
                </a:solidFill>
                <a:latin typeface="Arial" pitchFamily="34" charset="0"/>
                <a:ea typeface="Arial" pitchFamily="34" charset="-122"/>
                <a:cs typeface="Arial" pitchFamily="34" charset="-120"/>
              </a:rPr>
              <a:t>Window basis</a:t>
            </a:r>
            <a:endParaRPr lang="en-US" sz="1100" dirty="0"/>
          </a:p>
        </p:txBody>
      </p:sp>
      <p:sp>
        <p:nvSpPr>
          <p:cNvPr id="17" name="Shape 15"/>
          <p:cNvSpPr/>
          <p:nvPr/>
        </p:nvSpPr>
        <p:spPr>
          <a:xfrm>
            <a:off x="7212330" y="2261413"/>
            <a:ext cx="982980" cy="1990547"/>
          </a:xfrm>
          <a:prstGeom prst="rect">
            <a:avLst/>
          </a:prstGeom>
          <a:solidFill>
            <a:srgbClr val="C9821A"/>
          </a:solidFill>
          <a:ln w="12700">
            <a:solidFill>
              <a:srgbClr val="C9821A"/>
            </a:solidFill>
            <a:prstDash val="solid"/>
          </a:ln>
        </p:spPr>
      </p:sp>
      <p:sp>
        <p:nvSpPr>
          <p:cNvPr id="18" name="Text 16"/>
          <p:cNvSpPr/>
          <p:nvPr/>
        </p:nvSpPr>
        <p:spPr>
          <a:xfrm>
            <a:off x="6938010" y="1968805"/>
            <a:ext cx="1531620" cy="292608"/>
          </a:xfrm>
          <a:prstGeom prst="rect">
            <a:avLst/>
          </a:prstGeom>
          <a:noFill/>
          <a:ln/>
        </p:spPr>
        <p:txBody>
          <a:bodyPr wrap="square" lIns="0" tIns="0" rIns="0" bIns="0" rtlCol="0" anchor="b"/>
          <a:lstStyle/>
          <a:p>
            <a:pPr algn="ctr" indent="0" marL="0">
              <a:buNone/>
            </a:pPr>
            <a:r>
              <a:rPr lang="en-US" sz="1600" b="1" dirty="0">
                <a:solidFill>
                  <a:srgbClr val="1B2430"/>
                </a:solidFill>
                <a:latin typeface="Georgia" pitchFamily="34" charset="0"/>
                <a:ea typeface="Georgia" pitchFamily="34" charset="-122"/>
                <a:cs typeface="Georgia" pitchFamily="34" charset="-120"/>
              </a:rPr>
              <a:t>79 bps</a:t>
            </a:r>
            <a:endParaRPr lang="en-US" sz="1600" dirty="0"/>
          </a:p>
        </p:txBody>
      </p:sp>
      <p:sp>
        <p:nvSpPr>
          <p:cNvPr id="19" name="Text 17"/>
          <p:cNvSpPr/>
          <p:nvPr/>
        </p:nvSpPr>
        <p:spPr>
          <a:xfrm>
            <a:off x="6720840" y="4297680"/>
            <a:ext cx="1965960" cy="320040"/>
          </a:xfrm>
          <a:prstGeom prst="rect">
            <a:avLst/>
          </a:prstGeom>
          <a:noFill/>
          <a:ln/>
        </p:spPr>
        <p:txBody>
          <a:bodyPr wrap="square" lIns="0" tIns="0" rIns="0" bIns="0" rtlCol="0" anchor="t"/>
          <a:lstStyle/>
          <a:p>
            <a:pPr algn="ctr" indent="0" marL="0">
              <a:buNone/>
            </a:pPr>
            <a:r>
              <a:rPr lang="en-US" sz="1100" dirty="0">
                <a:solidFill>
                  <a:srgbClr val="1B2430"/>
                </a:solidFill>
                <a:latin typeface="Arial" pitchFamily="34" charset="0"/>
                <a:ea typeface="Arial" pitchFamily="34" charset="-122"/>
                <a:cs typeface="Arial" pitchFamily="34" charset="-120"/>
              </a:rPr>
              <a:t>Carry basis</a:t>
            </a:r>
            <a:endParaRPr lang="en-US" sz="1100" dirty="0"/>
          </a:p>
        </p:txBody>
      </p:sp>
      <p:sp>
        <p:nvSpPr>
          <p:cNvPr id="20" name="Text 18"/>
          <p:cNvSpPr/>
          <p:nvPr/>
        </p:nvSpPr>
        <p:spPr>
          <a:xfrm>
            <a:off x="4754880" y="1325880"/>
            <a:ext cx="3931920" cy="274320"/>
          </a:xfrm>
          <a:prstGeom prst="rect">
            <a:avLst/>
          </a:prstGeom>
          <a:noFill/>
          <a:ln/>
        </p:spPr>
        <p:txBody>
          <a:bodyPr wrap="square" lIns="0" tIns="0" rIns="0" bIns="0" rtlCol="0" anchor="ctr"/>
          <a:lstStyle/>
          <a:p>
            <a:pPr indent="0" marL="0">
              <a:buNone/>
            </a:pPr>
            <a:r>
              <a:rPr lang="en-US" sz="1100" b="1" dirty="0">
                <a:solidFill>
                  <a:srgbClr val="0B1F3A"/>
                </a:solidFill>
                <a:latin typeface="Arial" pitchFamily="34" charset="0"/>
                <a:ea typeface="Arial" pitchFamily="34" charset="-122"/>
                <a:cs typeface="Arial" pitchFamily="34" charset="-120"/>
              </a:rPr>
              <a:t>Ethereum drag at the 2023 rate peak, bps</a:t>
            </a:r>
            <a:endParaRPr lang="en-US" sz="11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6F5F1"/>
        </a:solidFill>
      </p:bgPr>
    </p:bg>
    <p:spTree>
      <p:nvGrpSpPr>
        <p:cNvPr id="1" name=""/>
        <p:cNvGrpSpPr/>
        <p:nvPr/>
      </p:nvGrpSpPr>
      <p:grpSpPr>
        <a:xfrm>
          <a:off x="0" y="0"/>
          <a:ext cx="0" cy="0"/>
          <a:chOff x="0" y="0"/>
          <a:chExt cx="0" cy="0"/>
        </a:xfrm>
      </p:grpSpPr>
      <p:sp>
        <p:nvSpPr>
          <p:cNvPr id="2" name="Shape 0"/>
          <p:cNvSpPr/>
          <p:nvPr/>
        </p:nvSpPr>
        <p:spPr>
          <a:xfrm>
            <a:off x="0" y="0"/>
            <a:ext cx="109728" cy="5143500"/>
          </a:xfrm>
          <a:prstGeom prst="rect">
            <a:avLst/>
          </a:prstGeom>
          <a:solidFill>
            <a:srgbClr val="0E9F6E"/>
          </a:solidFill>
          <a:ln w="12700">
            <a:solidFill>
              <a:srgbClr val="0E9F6E"/>
            </a:solidFill>
            <a:prstDash val="solid"/>
          </a:ln>
        </p:spPr>
      </p:sp>
      <p:sp>
        <p:nvSpPr>
          <p:cNvPr id="3" name="Text 1"/>
          <p:cNvSpPr/>
          <p:nvPr/>
        </p:nvSpPr>
        <p:spPr>
          <a:xfrm>
            <a:off x="457200" y="274320"/>
            <a:ext cx="8229600" cy="868680"/>
          </a:xfrm>
          <a:prstGeom prst="rect">
            <a:avLst/>
          </a:prstGeom>
          <a:noFill/>
          <a:ln/>
        </p:spPr>
        <p:txBody>
          <a:bodyPr wrap="square" lIns="0" tIns="0" rIns="0" bIns="0" rtlCol="0" anchor="t"/>
          <a:lstStyle/>
          <a:p>
            <a:pPr indent="0" marL="0">
              <a:buNone/>
            </a:pPr>
            <a:r>
              <a:rPr lang="en-US" sz="2300" b="1" dirty="0">
                <a:solidFill>
                  <a:srgbClr val="0B1F3A"/>
                </a:solidFill>
                <a:latin typeface="Georgia" pitchFamily="34" charset="0"/>
                <a:ea typeface="Georgia" pitchFamily="34" charset="-122"/>
                <a:cs typeface="Georgia" pitchFamily="34" charset="-120"/>
              </a:rPr>
              <a:t>Bitcoin's drag of 128 to 362 bps is 94% energy, far above the limit line</a:t>
            </a:r>
            <a:endParaRPr lang="en-US" sz="2300" dirty="0"/>
          </a:p>
        </p:txBody>
      </p:sp>
      <p:sp>
        <p:nvSpPr>
          <p:cNvPr id="4" name="Text 2"/>
          <p:cNvSpPr/>
          <p:nvPr/>
        </p:nvSpPr>
        <p:spPr>
          <a:xfrm>
            <a:off x="457200" y="4754880"/>
            <a:ext cx="7680960" cy="256032"/>
          </a:xfrm>
          <a:prstGeom prst="rect">
            <a:avLst/>
          </a:prstGeom>
          <a:noFill/>
          <a:ln/>
        </p:spPr>
        <p:txBody>
          <a:bodyPr wrap="square" lIns="0" tIns="0" rIns="0" bIns="0" rtlCol="0" anchor="ctr"/>
          <a:lstStyle/>
          <a:p>
            <a:pPr indent="0" marL="0">
              <a:buNone/>
            </a:pPr>
            <a:r>
              <a:rPr lang="en-US" sz="800" dirty="0">
                <a:solidFill>
                  <a:srgbClr val="5B6675"/>
                </a:solidFill>
                <a:latin typeface="Arial" pitchFamily="34" charset="0"/>
                <a:ea typeface="Arial" pitchFamily="34" charset="-122"/>
                <a:cs typeface="Arial" pitchFamily="34" charset="-120"/>
              </a:rPr>
              <a:t>Source: Bastiaanssen (2026), What Price Settlement Speed? Working paper. Modern-system values are a calibrated structural simulation, not observed data.</a:t>
            </a:r>
            <a:endParaRPr lang="en-US" sz="800" dirty="0"/>
          </a:p>
        </p:txBody>
      </p:sp>
      <p:sp>
        <p:nvSpPr>
          <p:cNvPr id="5" name="Text 3"/>
          <p:cNvSpPr/>
          <p:nvPr/>
        </p:nvSpPr>
        <p:spPr>
          <a:xfrm>
            <a:off x="8229600" y="4754880"/>
            <a:ext cx="457200" cy="256032"/>
          </a:xfrm>
          <a:prstGeom prst="rect">
            <a:avLst/>
          </a:prstGeom>
          <a:noFill/>
          <a:ln/>
        </p:spPr>
        <p:txBody>
          <a:bodyPr wrap="square" lIns="0" tIns="0" rIns="0" bIns="0" rtlCol="0" anchor="ctr"/>
          <a:lstStyle/>
          <a:p>
            <a:pPr algn="r" indent="0" marL="0">
              <a:buNone/>
            </a:pPr>
            <a:r>
              <a:rPr lang="en-US" sz="900" dirty="0">
                <a:solidFill>
                  <a:srgbClr val="5B6675"/>
                </a:solidFill>
                <a:latin typeface="Arial" pitchFamily="34" charset="0"/>
                <a:ea typeface="Arial" pitchFamily="34" charset="-122"/>
                <a:cs typeface="Arial" pitchFamily="34" charset="-120"/>
              </a:rPr>
              <a:t>8</a:t>
            </a:r>
            <a:endParaRPr lang="en-US" sz="900" dirty="0"/>
          </a:p>
        </p:txBody>
      </p:sp>
      <p:graphicFrame>
        <p:nvGraphicFramePr>
          <p:cNvPr id="6" name="Chart 0" descr=""/>
          <p:cNvGraphicFramePr/>
          <p:nvPr/>
        </p:nvGraphicFramePr>
        <p:xfrm>
          <a:off x="457200" y="1234440"/>
          <a:ext cx="3840480" cy="3383280"/>
        </p:xfrm>
        <a:graphic xmlns:a="http://schemas.openxmlformats.org/drawingml/2006/main">
          <a:graphicData uri="http://schemas.openxmlformats.org/drawingml/2006/chart">
            <c:chart xmlns:c="http://schemas.openxmlformats.org/drawingml/2006/chart" r:id="rId1"/>
          </a:graphicData>
        </a:graphic>
      </p:graphicFrame>
      <p:sp>
        <p:nvSpPr>
          <p:cNvPr id="7" name="Shape 4"/>
          <p:cNvSpPr/>
          <p:nvPr/>
        </p:nvSpPr>
        <p:spPr>
          <a:xfrm>
            <a:off x="4709160" y="1371600"/>
            <a:ext cx="54864" cy="960120"/>
          </a:xfrm>
          <a:prstGeom prst="rect">
            <a:avLst/>
          </a:prstGeom>
          <a:solidFill>
            <a:srgbClr val="0E9F6E"/>
          </a:solidFill>
          <a:ln w="12700">
            <a:solidFill>
              <a:srgbClr val="0E9F6E"/>
            </a:solidFill>
            <a:prstDash val="solid"/>
          </a:ln>
        </p:spPr>
      </p:sp>
      <p:sp>
        <p:nvSpPr>
          <p:cNvPr id="8" name="Text 5"/>
          <p:cNvSpPr/>
          <p:nvPr/>
        </p:nvSpPr>
        <p:spPr>
          <a:xfrm>
            <a:off x="4892040" y="1371600"/>
            <a:ext cx="3840480" cy="566928"/>
          </a:xfrm>
          <a:prstGeom prst="rect">
            <a:avLst/>
          </a:prstGeom>
          <a:noFill/>
          <a:ln/>
        </p:spPr>
        <p:txBody>
          <a:bodyPr wrap="square" lIns="0" tIns="0" rIns="0" bIns="0" rtlCol="0" anchor="b"/>
          <a:lstStyle/>
          <a:p>
            <a:pPr indent="0" marL="0">
              <a:buNone/>
            </a:pPr>
            <a:r>
              <a:rPr lang="en-US" sz="3200" b="1" dirty="0">
                <a:solidFill>
                  <a:srgbClr val="0B1F3A"/>
                </a:solidFill>
                <a:latin typeface="Georgia" pitchFamily="34" charset="0"/>
                <a:ea typeface="Georgia" pitchFamily="34" charset="-122"/>
                <a:cs typeface="Georgia" pitchFamily="34" charset="-120"/>
              </a:rPr>
              <a:t>128 to 362 bps</a:t>
            </a:r>
            <a:endParaRPr lang="en-US" sz="3200" dirty="0"/>
          </a:p>
        </p:txBody>
      </p:sp>
      <p:sp>
        <p:nvSpPr>
          <p:cNvPr id="9" name="Text 6"/>
          <p:cNvSpPr/>
          <p:nvPr/>
        </p:nvSpPr>
        <p:spPr>
          <a:xfrm>
            <a:off x="4892040" y="1956816"/>
            <a:ext cx="3840480" cy="457200"/>
          </a:xfrm>
          <a:prstGeom prst="rect">
            <a:avLst/>
          </a:prstGeom>
          <a:noFill/>
          <a:ln/>
        </p:spPr>
        <p:txBody>
          <a:bodyPr wrap="square" lIns="0" tIns="0" rIns="0" bIns="0" rtlCol="0" anchor="t"/>
          <a:lstStyle/>
          <a:p>
            <a:pPr indent="0" marL="0">
              <a:buNone/>
            </a:pPr>
            <a:r>
              <a:rPr lang="en-US" sz="1100" dirty="0">
                <a:solidFill>
                  <a:srgbClr val="5B6675"/>
                </a:solidFill>
                <a:latin typeface="Arial" pitchFamily="34" charset="0"/>
                <a:ea typeface="Arial" pitchFamily="34" charset="-122"/>
                <a:cs typeface="Arial" pitchFamily="34" charset="-120"/>
              </a:rPr>
              <a:t>monthly drag range, 2018 to 2026, against 15.0 bps for Ethereum after the Merge</a:t>
            </a:r>
            <a:endParaRPr lang="en-US" sz="1100" dirty="0"/>
          </a:p>
        </p:txBody>
      </p:sp>
      <p:sp>
        <p:nvSpPr>
          <p:cNvPr id="10" name="Text 7"/>
          <p:cNvSpPr/>
          <p:nvPr/>
        </p:nvSpPr>
        <p:spPr>
          <a:xfrm>
            <a:off x="4709160" y="2697480"/>
            <a:ext cx="4023360" cy="1828800"/>
          </a:xfrm>
          <a:prstGeom prst="rect">
            <a:avLst/>
          </a:prstGeom>
          <a:noFill/>
          <a:ln/>
        </p:spPr>
        <p:txBody>
          <a:bodyPr wrap="square" lIns="0" tIns="0" rIns="0" bIns="0" rtlCol="0" anchor="t"/>
          <a:lstStyle/>
          <a:p>
            <a:pPr indent="0" marL="0">
              <a:spcAft>
                <a:spcPts val="600"/>
              </a:spcAft>
              <a:buNone/>
            </a:pPr>
            <a:r>
              <a:rPr lang="en-US" sz="1200" dirty="0">
                <a:solidFill>
                  <a:srgbClr val="1B2430"/>
                </a:solidFill>
                <a:latin typeface="Arial" pitchFamily="34" charset="0"/>
                <a:ea typeface="Arial" pitchFamily="34" charset="-122"/>
                <a:cs typeface="Arial" pitchFamily="34" charset="-120"/>
              </a:rPr>
              <a:t>Proof-of-work buys settlement finality with electricity. By the same identity as Proposition 1, its drag moves almost one for one with the power price and barely with the policy rate.</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6F5F1"/>
        </a:solidFill>
      </p:bgPr>
    </p:bg>
    <p:spTree>
      <p:nvGrpSpPr>
        <p:cNvPr id="1" name=""/>
        <p:cNvGrpSpPr/>
        <p:nvPr/>
      </p:nvGrpSpPr>
      <p:grpSpPr>
        <a:xfrm>
          <a:off x="0" y="0"/>
          <a:ext cx="0" cy="0"/>
          <a:chOff x="0" y="0"/>
          <a:chExt cx="0" cy="0"/>
        </a:xfrm>
      </p:grpSpPr>
      <p:sp>
        <p:nvSpPr>
          <p:cNvPr id="2" name="Shape 0"/>
          <p:cNvSpPr/>
          <p:nvPr/>
        </p:nvSpPr>
        <p:spPr>
          <a:xfrm>
            <a:off x="0" y="0"/>
            <a:ext cx="109728" cy="5143500"/>
          </a:xfrm>
          <a:prstGeom prst="rect">
            <a:avLst/>
          </a:prstGeom>
          <a:solidFill>
            <a:srgbClr val="0E9F6E"/>
          </a:solidFill>
          <a:ln w="12700">
            <a:solidFill>
              <a:srgbClr val="0E9F6E"/>
            </a:solidFill>
            <a:prstDash val="solid"/>
          </a:ln>
        </p:spPr>
      </p:sp>
      <p:sp>
        <p:nvSpPr>
          <p:cNvPr id="3" name="Text 1"/>
          <p:cNvSpPr/>
          <p:nvPr/>
        </p:nvSpPr>
        <p:spPr>
          <a:xfrm>
            <a:off x="457200" y="274320"/>
            <a:ext cx="8229600" cy="868680"/>
          </a:xfrm>
          <a:prstGeom prst="rect">
            <a:avLst/>
          </a:prstGeom>
          <a:noFill/>
          <a:ln/>
        </p:spPr>
        <p:txBody>
          <a:bodyPr wrap="square" lIns="0" tIns="0" rIns="0" bIns="0" rtlCol="0" anchor="t"/>
          <a:lstStyle/>
          <a:p>
            <a:pPr indent="0" marL="0">
              <a:buNone/>
            </a:pPr>
            <a:r>
              <a:rPr lang="en-US" sz="2300" b="1" dirty="0">
                <a:solidFill>
                  <a:srgbClr val="0B1F3A"/>
                </a:solidFill>
                <a:latin typeface="Georgia" pitchFamily="34" charset="0"/>
                <a:ea typeface="Georgia" pitchFamily="34" charset="-122"/>
                <a:cs typeface="Georgia" pitchFamily="34" charset="-120"/>
              </a:rPr>
              <a:t>Five tests separate a genuine settlement saving from a relabelled cost before a pilot is authorised</a:t>
            </a:r>
            <a:endParaRPr lang="en-US" sz="2300" dirty="0"/>
          </a:p>
        </p:txBody>
      </p:sp>
      <p:sp>
        <p:nvSpPr>
          <p:cNvPr id="4" name="Text 2"/>
          <p:cNvSpPr/>
          <p:nvPr/>
        </p:nvSpPr>
        <p:spPr>
          <a:xfrm>
            <a:off x="457200" y="4754880"/>
            <a:ext cx="7680960" cy="256032"/>
          </a:xfrm>
          <a:prstGeom prst="rect">
            <a:avLst/>
          </a:prstGeom>
          <a:noFill/>
          <a:ln/>
        </p:spPr>
        <p:txBody>
          <a:bodyPr wrap="square" lIns="0" tIns="0" rIns="0" bIns="0" rtlCol="0" anchor="ctr"/>
          <a:lstStyle/>
          <a:p>
            <a:pPr indent="0" marL="0">
              <a:buNone/>
            </a:pPr>
            <a:r>
              <a:rPr lang="en-US" sz="800" dirty="0">
                <a:solidFill>
                  <a:srgbClr val="5B6675"/>
                </a:solidFill>
                <a:latin typeface="Arial" pitchFamily="34" charset="0"/>
                <a:ea typeface="Arial" pitchFamily="34" charset="-122"/>
                <a:cs typeface="Arial" pitchFamily="34" charset="-120"/>
              </a:rPr>
              <a:t>Source: Bastiaanssen (2026), Section 6, Table 3; CPMI–IOSCO PFMI (2012). Interactive version: GvK Sandbox Scorecard.</a:t>
            </a:r>
            <a:endParaRPr lang="en-US" sz="800" dirty="0"/>
          </a:p>
        </p:txBody>
      </p:sp>
      <p:sp>
        <p:nvSpPr>
          <p:cNvPr id="5" name="Text 3"/>
          <p:cNvSpPr/>
          <p:nvPr/>
        </p:nvSpPr>
        <p:spPr>
          <a:xfrm>
            <a:off x="8229600" y="4754880"/>
            <a:ext cx="457200" cy="256032"/>
          </a:xfrm>
          <a:prstGeom prst="rect">
            <a:avLst/>
          </a:prstGeom>
          <a:noFill/>
          <a:ln/>
        </p:spPr>
        <p:txBody>
          <a:bodyPr wrap="square" lIns="0" tIns="0" rIns="0" bIns="0" rtlCol="0" anchor="ctr"/>
          <a:lstStyle/>
          <a:p>
            <a:pPr algn="r" indent="0" marL="0">
              <a:buNone/>
            </a:pPr>
            <a:r>
              <a:rPr lang="en-US" sz="900" dirty="0">
                <a:solidFill>
                  <a:srgbClr val="5B6675"/>
                </a:solidFill>
                <a:latin typeface="Arial" pitchFamily="34" charset="0"/>
                <a:ea typeface="Arial" pitchFamily="34" charset="-122"/>
                <a:cs typeface="Arial" pitchFamily="34" charset="-120"/>
              </a:rPr>
              <a:t>9</a:t>
            </a:r>
            <a:endParaRPr lang="en-US" sz="900" dirty="0"/>
          </a:p>
        </p:txBody>
      </p:sp>
      <p:graphicFrame>
        <p:nvGraphicFramePr>
          <p:cNvPr id="10" name="Table 0"/>
          <p:cNvGraphicFramePr>
            <a:graphicFrameLocks noGrp="1"/>
          </p:cNvGraphicFramePr>
          <p:nvPr>
            <p:extLst>
              <p:ext uri="{D42A27DB-BD31-4B8C-83A1-F6EECF244321}">
                <p14:modId xmlns:p14="http://schemas.microsoft.com/office/powerpoint/2010/main" val="1579011935"/>
              </p:ext>
            </p:extLst>
          </p:nvPr>
        </p:nvGraphicFramePr>
        <p:xfrm>
          <a:off x="457200" y="1325880"/>
          <a:ext cx="8229600" cy="914400"/>
        </p:xfrm>
        <a:graphic>
          <a:graphicData uri="http://schemas.openxmlformats.org/drawingml/2006/table">
            <a:tbl>
              <a:tblPr/>
              <a:tblGrid>
                <a:gridCol w="1691640"/>
                <a:gridCol w="2971800"/>
                <a:gridCol w="3566160"/>
              </a:tblGrid>
              <a:tr h="347472">
                <a:tc>
                  <a:txBody>
                    <a:bodyPr/>
                    <a:lstStyle/>
                    <a:p>
                      <a:pPr indent="0" marL="0">
                        <a:buNone/>
                      </a:pPr>
                      <a:r>
                        <a:rPr lang="en-US" sz="1100" b="1" dirty="0">
                          <a:solidFill>
                            <a:srgbClr val="FFFFFF"/>
                          </a:solidFill>
                          <a:latin typeface="Arial" pitchFamily="34" charset="0"/>
                          <a:ea typeface="Arial" pitchFamily="34" charset="-122"/>
                          <a:cs typeface="Arial" pitchFamily="34" charset="-120"/>
                        </a:rPr>
                        <a:t>Dimension</a:t>
                      </a:r>
                      <a:endParaRPr lang="en-US" sz="1100" dirty="0">
                        <a:latin typeface="Arial" charset="0"/>
                        <a:ea typeface="Arial" charset="0"/>
                        <a:cs typeface="Arial" charset="0"/>
                      </a:endParaRPr>
                    </a:p>
                  </a:txBody>
                  <a:tcPr marL="73152" marR="73152" marT="73152" marB="73152" anchor="ctr">
                    <a:lnL w="9525" cap="flat" cmpd="sng" algn="ctr">
                      <a:solidFill>
                        <a:srgbClr val="D9DCE1"/>
                      </a:solidFill>
                      <a:prstDash val="solid"/>
                      <a:round/>
                      <a:headEnd type="none" w="med" len="med"/>
                      <a:tailEnd type="none" w="med" len="med"/>
                    </a:lnL>
                    <a:lnR w="9525" cap="flat" cmpd="sng" algn="ctr">
                      <a:solidFill>
                        <a:srgbClr val="D9DCE1"/>
                      </a:solidFill>
                      <a:prstDash val="solid"/>
                      <a:round/>
                      <a:headEnd type="none" w="med" len="med"/>
                      <a:tailEnd type="none" w="med" len="med"/>
                    </a:lnR>
                    <a:lnT w="9525" cap="flat" cmpd="sng" algn="ctr">
                      <a:solidFill>
                        <a:srgbClr val="D9DCE1"/>
                      </a:solidFill>
                      <a:prstDash val="solid"/>
                      <a:round/>
                      <a:headEnd type="none" w="med" len="med"/>
                      <a:tailEnd type="none" w="med" len="med"/>
                    </a:lnT>
                    <a:lnB w="9525" cap="flat" cmpd="sng" algn="ctr">
                      <a:solidFill>
                        <a:srgbClr val="D9DCE1"/>
                      </a:solidFill>
                      <a:prstDash val="solid"/>
                      <a:round/>
                      <a:headEnd type="none" w="med" len="med"/>
                      <a:tailEnd type="none" w="med" len="med"/>
                    </a:lnB>
                    <a:solidFill>
                      <a:srgbClr val="0B1F3A"/>
                    </a:solidFill>
                  </a:tcPr>
                </a:tc>
                <a:tc>
                  <a:txBody>
                    <a:bodyPr/>
                    <a:lstStyle/>
                    <a:p>
                      <a:pPr indent="0" marL="0">
                        <a:buNone/>
                      </a:pPr>
                      <a:r>
                        <a:rPr lang="en-US" sz="1100" b="1" dirty="0">
                          <a:solidFill>
                            <a:srgbClr val="FFFFFF"/>
                          </a:solidFill>
                          <a:latin typeface="Arial" pitchFamily="34" charset="0"/>
                          <a:ea typeface="Arial" pitchFamily="34" charset="-122"/>
                          <a:cs typeface="Arial" pitchFamily="34" charset="-120"/>
                        </a:rPr>
                        <a:t>Typical failure in a proposal</a:t>
                      </a:r>
                      <a:endParaRPr lang="en-US" sz="1100" dirty="0">
                        <a:latin typeface="Arial" charset="0"/>
                        <a:ea typeface="Arial" charset="0"/>
                        <a:cs typeface="Arial" charset="0"/>
                      </a:endParaRPr>
                    </a:p>
                  </a:txBody>
                  <a:tcPr marL="73152" marR="73152" marT="73152" marB="73152" anchor="ctr">
                    <a:lnL w="9525" cap="flat" cmpd="sng" algn="ctr">
                      <a:solidFill>
                        <a:srgbClr val="D9DCE1"/>
                      </a:solidFill>
                      <a:prstDash val="solid"/>
                      <a:round/>
                      <a:headEnd type="none" w="med" len="med"/>
                      <a:tailEnd type="none" w="med" len="med"/>
                    </a:lnL>
                    <a:lnR w="9525" cap="flat" cmpd="sng" algn="ctr">
                      <a:solidFill>
                        <a:srgbClr val="D9DCE1"/>
                      </a:solidFill>
                      <a:prstDash val="solid"/>
                      <a:round/>
                      <a:headEnd type="none" w="med" len="med"/>
                      <a:tailEnd type="none" w="med" len="med"/>
                    </a:lnR>
                    <a:lnT w="9525" cap="flat" cmpd="sng" algn="ctr">
                      <a:solidFill>
                        <a:srgbClr val="D9DCE1"/>
                      </a:solidFill>
                      <a:prstDash val="solid"/>
                      <a:round/>
                      <a:headEnd type="none" w="med" len="med"/>
                      <a:tailEnd type="none" w="med" len="med"/>
                    </a:lnT>
                    <a:lnB w="9525" cap="flat" cmpd="sng" algn="ctr">
                      <a:solidFill>
                        <a:srgbClr val="D9DCE1"/>
                      </a:solidFill>
                      <a:prstDash val="solid"/>
                      <a:round/>
                      <a:headEnd type="none" w="med" len="med"/>
                      <a:tailEnd type="none" w="med" len="med"/>
                    </a:lnB>
                    <a:solidFill>
                      <a:srgbClr val="0B1F3A"/>
                    </a:solidFill>
                  </a:tcPr>
                </a:tc>
                <a:tc>
                  <a:txBody>
                    <a:bodyPr/>
                    <a:lstStyle/>
                    <a:p>
                      <a:pPr indent="0" marL="0">
                        <a:buNone/>
                      </a:pPr>
                      <a:r>
                        <a:rPr lang="en-US" sz="1100" b="1" dirty="0">
                          <a:solidFill>
                            <a:srgbClr val="FFFFFF"/>
                          </a:solidFill>
                          <a:latin typeface="Arial" pitchFamily="34" charset="0"/>
                          <a:ea typeface="Arial" pitchFamily="34" charset="-122"/>
                          <a:cs typeface="Arial" pitchFamily="34" charset="-120"/>
                        </a:rPr>
                        <a:t>Required GvK test</a:t>
                      </a:r>
                      <a:endParaRPr lang="en-US" sz="1100" dirty="0">
                        <a:latin typeface="Arial" charset="0"/>
                        <a:ea typeface="Arial" charset="0"/>
                        <a:cs typeface="Arial" charset="0"/>
                      </a:endParaRPr>
                    </a:p>
                  </a:txBody>
                  <a:tcPr marL="73152" marR="73152" marT="73152" marB="73152" anchor="ctr">
                    <a:lnL w="9525" cap="flat" cmpd="sng" algn="ctr">
                      <a:solidFill>
                        <a:srgbClr val="D9DCE1"/>
                      </a:solidFill>
                      <a:prstDash val="solid"/>
                      <a:round/>
                      <a:headEnd type="none" w="med" len="med"/>
                      <a:tailEnd type="none" w="med" len="med"/>
                    </a:lnL>
                    <a:lnR w="9525" cap="flat" cmpd="sng" algn="ctr">
                      <a:solidFill>
                        <a:srgbClr val="D9DCE1"/>
                      </a:solidFill>
                      <a:prstDash val="solid"/>
                      <a:round/>
                      <a:headEnd type="none" w="med" len="med"/>
                      <a:tailEnd type="none" w="med" len="med"/>
                    </a:lnR>
                    <a:lnT w="9525" cap="flat" cmpd="sng" algn="ctr">
                      <a:solidFill>
                        <a:srgbClr val="D9DCE1"/>
                      </a:solidFill>
                      <a:prstDash val="solid"/>
                      <a:round/>
                      <a:headEnd type="none" w="med" len="med"/>
                      <a:tailEnd type="none" w="med" len="med"/>
                    </a:lnT>
                    <a:lnB w="9525" cap="flat" cmpd="sng" algn="ctr">
                      <a:solidFill>
                        <a:srgbClr val="D9DCE1"/>
                      </a:solidFill>
                      <a:prstDash val="solid"/>
                      <a:round/>
                      <a:headEnd type="none" w="med" len="med"/>
                      <a:tailEnd type="none" w="med" len="med"/>
                    </a:lnB>
                    <a:solidFill>
                      <a:srgbClr val="0B1F3A"/>
                    </a:solidFill>
                  </a:tcPr>
                </a:tc>
              </a:tr>
              <a:tr h="548640">
                <a:tc>
                  <a:txBody>
                    <a:bodyPr/>
                    <a:lstStyle/>
                    <a:p>
                      <a:pPr indent="0" marL="0">
                        <a:buNone/>
                      </a:pPr>
                      <a:r>
                        <a:rPr lang="en-US" sz="1100" b="1" dirty="0">
                          <a:solidFill>
                            <a:srgbClr val="0B1F3A"/>
                          </a:solidFill>
                          <a:latin typeface="Arial" pitchFamily="34" charset="0"/>
                          <a:ea typeface="Arial" pitchFamily="34" charset="-122"/>
                          <a:cs typeface="Arial" pitchFamily="34" charset="-120"/>
                        </a:rPr>
                        <a:t>Liquidity and float</a:t>
                      </a:r>
                      <a:endParaRPr lang="en-US" sz="1100" dirty="0">
                        <a:latin typeface="Arial" charset="0"/>
                        <a:ea typeface="Arial" charset="0"/>
                        <a:cs typeface="Arial" charset="0"/>
                      </a:endParaRPr>
                    </a:p>
                  </a:txBody>
                  <a:tcPr marL="73152" marR="73152" marT="73152" marB="73152" anchor="ctr">
                    <a:lnL w="9525" cap="flat" cmpd="sng" algn="ctr">
                      <a:solidFill>
                        <a:srgbClr val="D9DCE1"/>
                      </a:solidFill>
                      <a:prstDash val="solid"/>
                      <a:round/>
                      <a:headEnd type="none" w="med" len="med"/>
                      <a:tailEnd type="none" w="med" len="med"/>
                    </a:lnL>
                    <a:lnR w="9525" cap="flat" cmpd="sng" algn="ctr">
                      <a:solidFill>
                        <a:srgbClr val="D9DCE1"/>
                      </a:solidFill>
                      <a:prstDash val="solid"/>
                      <a:round/>
                      <a:headEnd type="none" w="med" len="med"/>
                      <a:tailEnd type="none" w="med" len="med"/>
                    </a:lnR>
                    <a:lnT w="9525" cap="flat" cmpd="sng" algn="ctr">
                      <a:solidFill>
                        <a:srgbClr val="D9DCE1"/>
                      </a:solidFill>
                      <a:prstDash val="solid"/>
                      <a:round/>
                      <a:headEnd type="none" w="med" len="med"/>
                      <a:tailEnd type="none" w="med" len="med"/>
                    </a:lnT>
                    <a:lnB w="9525" cap="flat" cmpd="sng" algn="ctr">
                      <a:solidFill>
                        <a:srgbClr val="D9DCE1"/>
                      </a:solidFill>
                      <a:prstDash val="solid"/>
                      <a:round/>
                      <a:headEnd type="none" w="med" len="med"/>
                      <a:tailEnd type="none" w="med" len="med"/>
                    </a:lnB>
                    <a:solidFill>
                      <a:srgbClr val="FFFFFF"/>
                    </a:solidFill>
                  </a:tcPr>
                </a:tc>
                <a:tc>
                  <a:txBody>
                    <a:bodyPr/>
                    <a:lstStyle/>
                    <a:p>
                      <a:pPr indent="0" marL="0">
                        <a:buNone/>
                      </a:pPr>
                      <a:r>
                        <a:rPr lang="en-US" sz="1050" dirty="0">
                          <a:solidFill>
                            <a:srgbClr val="1B2430"/>
                          </a:solidFill>
                          <a:latin typeface="Arial" pitchFamily="34" charset="0"/>
                          <a:ea typeface="Arial" pitchFamily="34" charset="-122"/>
                          <a:cs typeface="Arial" pitchFamily="34" charset="-120"/>
                        </a:rPr>
                        <a:t>Collateral saving claimed on transaction float alone</a:t>
                      </a:r>
                      <a:endParaRPr lang="en-US" sz="1050" dirty="0">
                        <a:latin typeface="Arial" charset="0"/>
                        <a:ea typeface="Arial" charset="0"/>
                        <a:cs typeface="Arial" charset="0"/>
                      </a:endParaRPr>
                    </a:p>
                  </a:txBody>
                  <a:tcPr marL="73152" marR="73152" marT="73152" marB="73152" anchor="ctr">
                    <a:lnL w="9525" cap="flat" cmpd="sng" algn="ctr">
                      <a:solidFill>
                        <a:srgbClr val="D9DCE1"/>
                      </a:solidFill>
                      <a:prstDash val="solid"/>
                      <a:round/>
                      <a:headEnd type="none" w="med" len="med"/>
                      <a:tailEnd type="none" w="med" len="med"/>
                    </a:lnL>
                    <a:lnR w="9525" cap="flat" cmpd="sng" algn="ctr">
                      <a:solidFill>
                        <a:srgbClr val="D9DCE1"/>
                      </a:solidFill>
                      <a:prstDash val="solid"/>
                      <a:round/>
                      <a:headEnd type="none" w="med" len="med"/>
                      <a:tailEnd type="none" w="med" len="med"/>
                    </a:lnR>
                    <a:lnT w="9525" cap="flat" cmpd="sng" algn="ctr">
                      <a:solidFill>
                        <a:srgbClr val="D9DCE1"/>
                      </a:solidFill>
                      <a:prstDash val="solid"/>
                      <a:round/>
                      <a:headEnd type="none" w="med" len="med"/>
                      <a:tailEnd type="none" w="med" len="med"/>
                    </a:lnT>
                    <a:lnB w="9525" cap="flat" cmpd="sng" algn="ctr">
                      <a:solidFill>
                        <a:srgbClr val="D9DCE1"/>
                      </a:solidFill>
                      <a:prstDash val="solid"/>
                      <a:round/>
                      <a:headEnd type="none" w="med" len="med"/>
                      <a:tailEnd type="none" w="med" len="med"/>
                    </a:lnB>
                    <a:solidFill>
                      <a:srgbClr val="FFFFFF"/>
                    </a:solidFill>
                  </a:tcPr>
                </a:tc>
                <a:tc>
                  <a:txBody>
                    <a:bodyPr/>
                    <a:lstStyle/>
                    <a:p>
                      <a:pPr indent="0" marL="0">
                        <a:buNone/>
                      </a:pPr>
                      <a:r>
                        <a:rPr lang="en-US" sz="1050" dirty="0">
                          <a:solidFill>
                            <a:srgbClr val="1B2430"/>
                          </a:solidFill>
                          <a:latin typeface="Arial" pitchFamily="34" charset="0"/>
                          <a:ea typeface="Arial" pitchFamily="34" charset="-122"/>
                          <a:cs typeface="Arial" pitchFamily="34" charset="-120"/>
                        </a:rPr>
                        <a:t>Collateral cost on window and 30-day carry basis, with the implied η</a:t>
                      </a:r>
                      <a:endParaRPr lang="en-US" sz="1050" dirty="0">
                        <a:latin typeface="Arial" charset="0"/>
                        <a:ea typeface="Arial" charset="0"/>
                        <a:cs typeface="Arial" charset="0"/>
                      </a:endParaRPr>
                    </a:p>
                  </a:txBody>
                  <a:tcPr marL="73152" marR="73152" marT="73152" marB="73152" anchor="ctr">
                    <a:lnL w="9525" cap="flat" cmpd="sng" algn="ctr">
                      <a:solidFill>
                        <a:srgbClr val="D9DCE1"/>
                      </a:solidFill>
                      <a:prstDash val="solid"/>
                      <a:round/>
                      <a:headEnd type="none" w="med" len="med"/>
                      <a:tailEnd type="none" w="med" len="med"/>
                    </a:lnL>
                    <a:lnR w="9525" cap="flat" cmpd="sng" algn="ctr">
                      <a:solidFill>
                        <a:srgbClr val="D9DCE1"/>
                      </a:solidFill>
                      <a:prstDash val="solid"/>
                      <a:round/>
                      <a:headEnd type="none" w="med" len="med"/>
                      <a:tailEnd type="none" w="med" len="med"/>
                    </a:lnR>
                    <a:lnT w="9525" cap="flat" cmpd="sng" algn="ctr">
                      <a:solidFill>
                        <a:srgbClr val="D9DCE1"/>
                      </a:solidFill>
                      <a:prstDash val="solid"/>
                      <a:round/>
                      <a:headEnd type="none" w="med" len="med"/>
                      <a:tailEnd type="none" w="med" len="med"/>
                    </a:lnT>
                    <a:lnB w="9525" cap="flat" cmpd="sng" algn="ctr">
                      <a:solidFill>
                        <a:srgbClr val="D9DCE1"/>
                      </a:solidFill>
                      <a:prstDash val="solid"/>
                      <a:round/>
                      <a:headEnd type="none" w="med" len="med"/>
                      <a:tailEnd type="none" w="med" len="med"/>
                    </a:lnB>
                    <a:solidFill>
                      <a:srgbClr val="FFFFFF"/>
                    </a:solidFill>
                  </a:tcPr>
                </a:tc>
              </a:tr>
              <a:tr h="548640">
                <a:tc>
                  <a:txBody>
                    <a:bodyPr/>
                    <a:lstStyle/>
                    <a:p>
                      <a:pPr indent="0" marL="0">
                        <a:buNone/>
                      </a:pPr>
                      <a:r>
                        <a:rPr lang="en-US" sz="1100" b="1" dirty="0">
                          <a:solidFill>
                            <a:srgbClr val="0B1F3A"/>
                          </a:solidFill>
                          <a:latin typeface="Arial" pitchFamily="34" charset="0"/>
                          <a:ea typeface="Arial" pitchFamily="34" charset="-122"/>
                          <a:cs typeface="Arial" pitchFamily="34" charset="-120"/>
                        </a:rPr>
                        <a:t>Netting preservation</a:t>
                      </a:r>
                      <a:endParaRPr lang="en-US" sz="1100" dirty="0">
                        <a:latin typeface="Arial" charset="0"/>
                        <a:ea typeface="Arial" charset="0"/>
                        <a:cs typeface="Arial" charset="0"/>
                      </a:endParaRPr>
                    </a:p>
                  </a:txBody>
                  <a:tcPr marL="73152" marR="73152" marT="73152" marB="73152" anchor="ctr">
                    <a:lnL w="9525" cap="flat" cmpd="sng" algn="ctr">
                      <a:solidFill>
                        <a:srgbClr val="D9DCE1"/>
                      </a:solidFill>
                      <a:prstDash val="solid"/>
                      <a:round/>
                      <a:headEnd type="none" w="med" len="med"/>
                      <a:tailEnd type="none" w="med" len="med"/>
                    </a:lnL>
                    <a:lnR w="9525" cap="flat" cmpd="sng" algn="ctr">
                      <a:solidFill>
                        <a:srgbClr val="D9DCE1"/>
                      </a:solidFill>
                      <a:prstDash val="solid"/>
                      <a:round/>
                      <a:headEnd type="none" w="med" len="med"/>
                      <a:tailEnd type="none" w="med" len="med"/>
                    </a:lnR>
                    <a:lnT w="9525" cap="flat" cmpd="sng" algn="ctr">
                      <a:solidFill>
                        <a:srgbClr val="D9DCE1"/>
                      </a:solidFill>
                      <a:prstDash val="solid"/>
                      <a:round/>
                      <a:headEnd type="none" w="med" len="med"/>
                      <a:tailEnd type="none" w="med" len="med"/>
                    </a:lnT>
                    <a:lnB w="9525" cap="flat" cmpd="sng" algn="ctr">
                      <a:solidFill>
                        <a:srgbClr val="D9DCE1"/>
                      </a:solidFill>
                      <a:prstDash val="solid"/>
                      <a:round/>
                      <a:headEnd type="none" w="med" len="med"/>
                      <a:tailEnd type="none" w="med" len="med"/>
                    </a:lnB>
                    <a:solidFill>
                      <a:srgbClr val="FFFFFF"/>
                    </a:solidFill>
                  </a:tcPr>
                </a:tc>
                <a:tc>
                  <a:txBody>
                    <a:bodyPr/>
                    <a:lstStyle/>
                    <a:p>
                      <a:pPr indent="0" marL="0">
                        <a:buNone/>
                      </a:pPr>
                      <a:r>
                        <a:rPr lang="en-US" sz="1050" dirty="0">
                          <a:solidFill>
                            <a:srgbClr val="1B2430"/>
                          </a:solidFill>
                          <a:latin typeface="Arial" pitchFamily="34" charset="0"/>
                          <a:ea typeface="Arial" pitchFamily="34" charset="-122"/>
                          <a:cs typeface="Arial" pitchFamily="34" charset="-120"/>
                        </a:rPr>
                        <a:t>Atomic DvP removes the netting window and raises gross liquidity needs</a:t>
                      </a:r>
                      <a:endParaRPr lang="en-US" sz="1050" dirty="0">
                        <a:latin typeface="Arial" charset="0"/>
                        <a:ea typeface="Arial" charset="0"/>
                        <a:cs typeface="Arial" charset="0"/>
                      </a:endParaRPr>
                    </a:p>
                  </a:txBody>
                  <a:tcPr marL="73152" marR="73152" marT="73152" marB="73152" anchor="ctr">
                    <a:lnL w="9525" cap="flat" cmpd="sng" algn="ctr">
                      <a:solidFill>
                        <a:srgbClr val="D9DCE1"/>
                      </a:solidFill>
                      <a:prstDash val="solid"/>
                      <a:round/>
                      <a:headEnd type="none" w="med" len="med"/>
                      <a:tailEnd type="none" w="med" len="med"/>
                    </a:lnL>
                    <a:lnR w="9525" cap="flat" cmpd="sng" algn="ctr">
                      <a:solidFill>
                        <a:srgbClr val="D9DCE1"/>
                      </a:solidFill>
                      <a:prstDash val="solid"/>
                      <a:round/>
                      <a:headEnd type="none" w="med" len="med"/>
                      <a:tailEnd type="none" w="med" len="med"/>
                    </a:lnR>
                    <a:lnT w="9525" cap="flat" cmpd="sng" algn="ctr">
                      <a:solidFill>
                        <a:srgbClr val="D9DCE1"/>
                      </a:solidFill>
                      <a:prstDash val="solid"/>
                      <a:round/>
                      <a:headEnd type="none" w="med" len="med"/>
                      <a:tailEnd type="none" w="med" len="med"/>
                    </a:lnT>
                    <a:lnB w="9525" cap="flat" cmpd="sng" algn="ctr">
                      <a:solidFill>
                        <a:srgbClr val="D9DCE1"/>
                      </a:solidFill>
                      <a:prstDash val="solid"/>
                      <a:round/>
                      <a:headEnd type="none" w="med" len="med"/>
                      <a:tailEnd type="none" w="med" len="med"/>
                    </a:lnB>
                    <a:solidFill>
                      <a:srgbClr val="FFFFFF"/>
                    </a:solidFill>
                  </a:tcPr>
                </a:tc>
                <a:tc>
                  <a:txBody>
                    <a:bodyPr/>
                    <a:lstStyle/>
                    <a:p>
                      <a:pPr indent="0" marL="0">
                        <a:buNone/>
                      </a:pPr>
                      <a:r>
                        <a:rPr lang="en-US" sz="1050" dirty="0">
                          <a:solidFill>
                            <a:srgbClr val="1B2430"/>
                          </a:solidFill>
                          <a:latin typeface="Arial" pitchFamily="34" charset="0"/>
                          <a:ea typeface="Arial" pitchFamily="34" charset="-122"/>
                          <a:cs typeface="Arial" pitchFamily="34" charset="-120"/>
                        </a:rPr>
                        <a:t>Documented liquidity-saving queues or programmable batch netting, and their effect on locked capital</a:t>
                      </a:r>
                      <a:endParaRPr lang="en-US" sz="1050" dirty="0">
                        <a:latin typeface="Arial" charset="0"/>
                        <a:ea typeface="Arial" charset="0"/>
                        <a:cs typeface="Arial" charset="0"/>
                      </a:endParaRPr>
                    </a:p>
                  </a:txBody>
                  <a:tcPr marL="73152" marR="73152" marT="73152" marB="73152" anchor="ctr">
                    <a:lnL w="9525" cap="flat" cmpd="sng" algn="ctr">
                      <a:solidFill>
                        <a:srgbClr val="D9DCE1"/>
                      </a:solidFill>
                      <a:prstDash val="solid"/>
                      <a:round/>
                      <a:headEnd type="none" w="med" len="med"/>
                      <a:tailEnd type="none" w="med" len="med"/>
                    </a:lnL>
                    <a:lnR w="9525" cap="flat" cmpd="sng" algn="ctr">
                      <a:solidFill>
                        <a:srgbClr val="D9DCE1"/>
                      </a:solidFill>
                      <a:prstDash val="solid"/>
                      <a:round/>
                      <a:headEnd type="none" w="med" len="med"/>
                      <a:tailEnd type="none" w="med" len="med"/>
                    </a:lnR>
                    <a:lnT w="9525" cap="flat" cmpd="sng" algn="ctr">
                      <a:solidFill>
                        <a:srgbClr val="D9DCE1"/>
                      </a:solidFill>
                      <a:prstDash val="solid"/>
                      <a:round/>
                      <a:headEnd type="none" w="med" len="med"/>
                      <a:tailEnd type="none" w="med" len="med"/>
                    </a:lnT>
                    <a:lnB w="9525" cap="flat" cmpd="sng" algn="ctr">
                      <a:solidFill>
                        <a:srgbClr val="D9DCE1"/>
                      </a:solidFill>
                      <a:prstDash val="solid"/>
                      <a:round/>
                      <a:headEnd type="none" w="med" len="med"/>
                      <a:tailEnd type="none" w="med" len="med"/>
                    </a:lnB>
                    <a:solidFill>
                      <a:srgbClr val="FFFFFF"/>
                    </a:solidFill>
                  </a:tcPr>
                </a:tc>
              </a:tr>
              <a:tr h="548640">
                <a:tc>
                  <a:txBody>
                    <a:bodyPr/>
                    <a:lstStyle/>
                    <a:p>
                      <a:pPr indent="0" marL="0">
                        <a:buNone/>
                      </a:pPr>
                      <a:r>
                        <a:rPr lang="en-US" sz="1100" b="1" dirty="0">
                          <a:solidFill>
                            <a:srgbClr val="0B1F3A"/>
                          </a:solidFill>
                          <a:latin typeface="Arial" pitchFamily="34" charset="0"/>
                          <a:ea typeface="Arial" pitchFamily="34" charset="-122"/>
                          <a:cs typeface="Arial" pitchFamily="34" charset="-120"/>
                        </a:rPr>
                        <a:t>Security migration</a:t>
                      </a:r>
                      <a:endParaRPr lang="en-US" sz="1100" dirty="0">
                        <a:latin typeface="Arial" charset="0"/>
                        <a:ea typeface="Arial" charset="0"/>
                        <a:cs typeface="Arial" charset="0"/>
                      </a:endParaRPr>
                    </a:p>
                  </a:txBody>
                  <a:tcPr marL="73152" marR="73152" marT="73152" marB="73152" anchor="ctr">
                    <a:lnL w="9525" cap="flat" cmpd="sng" algn="ctr">
                      <a:solidFill>
                        <a:srgbClr val="D9DCE1"/>
                      </a:solidFill>
                      <a:prstDash val="solid"/>
                      <a:round/>
                      <a:headEnd type="none" w="med" len="med"/>
                      <a:tailEnd type="none" w="med" len="med"/>
                    </a:lnL>
                    <a:lnR w="9525" cap="flat" cmpd="sng" algn="ctr">
                      <a:solidFill>
                        <a:srgbClr val="D9DCE1"/>
                      </a:solidFill>
                      <a:prstDash val="solid"/>
                      <a:round/>
                      <a:headEnd type="none" w="med" len="med"/>
                      <a:tailEnd type="none" w="med" len="med"/>
                    </a:lnR>
                    <a:lnT w="9525" cap="flat" cmpd="sng" algn="ctr">
                      <a:solidFill>
                        <a:srgbClr val="D9DCE1"/>
                      </a:solidFill>
                      <a:prstDash val="solid"/>
                      <a:round/>
                      <a:headEnd type="none" w="med" len="med"/>
                      <a:tailEnd type="none" w="med" len="med"/>
                    </a:lnT>
                    <a:lnB w="9525" cap="flat" cmpd="sng" algn="ctr">
                      <a:solidFill>
                        <a:srgbClr val="D9DCE1"/>
                      </a:solidFill>
                      <a:prstDash val="solid"/>
                      <a:round/>
                      <a:headEnd type="none" w="med" len="med"/>
                      <a:tailEnd type="none" w="med" len="med"/>
                    </a:lnB>
                    <a:solidFill>
                      <a:srgbClr val="FFFFFF"/>
                    </a:solidFill>
                  </a:tcPr>
                </a:tc>
                <a:tc>
                  <a:txBody>
                    <a:bodyPr/>
                    <a:lstStyle/>
                    <a:p>
                      <a:pPr indent="0" marL="0">
                        <a:buNone/>
                      </a:pPr>
                      <a:r>
                        <a:rPr lang="en-US" sz="1050" dirty="0">
                          <a:solidFill>
                            <a:srgbClr val="1B2430"/>
                          </a:solidFill>
                          <a:latin typeface="Arial" pitchFamily="34" charset="0"/>
                          <a:ea typeface="Arial" pitchFamily="34" charset="-122"/>
                          <a:cs typeface="Arial" pitchFamily="34" charset="-120"/>
                        </a:rPr>
                        <a:t>Proof-of-stake presented as near-zero cost because energy use is small</a:t>
                      </a:r>
                      <a:endParaRPr lang="en-US" sz="1050" dirty="0">
                        <a:latin typeface="Arial" charset="0"/>
                        <a:ea typeface="Arial" charset="0"/>
                        <a:cs typeface="Arial" charset="0"/>
                      </a:endParaRPr>
                    </a:p>
                  </a:txBody>
                  <a:tcPr marL="73152" marR="73152" marT="73152" marB="73152" anchor="ctr">
                    <a:lnL w="9525" cap="flat" cmpd="sng" algn="ctr">
                      <a:solidFill>
                        <a:srgbClr val="D9DCE1"/>
                      </a:solidFill>
                      <a:prstDash val="solid"/>
                      <a:round/>
                      <a:headEnd type="none" w="med" len="med"/>
                      <a:tailEnd type="none" w="med" len="med"/>
                    </a:lnL>
                    <a:lnR w="9525" cap="flat" cmpd="sng" algn="ctr">
                      <a:solidFill>
                        <a:srgbClr val="D9DCE1"/>
                      </a:solidFill>
                      <a:prstDash val="solid"/>
                      <a:round/>
                      <a:headEnd type="none" w="med" len="med"/>
                      <a:tailEnd type="none" w="med" len="med"/>
                    </a:lnR>
                    <a:lnT w="9525" cap="flat" cmpd="sng" algn="ctr">
                      <a:solidFill>
                        <a:srgbClr val="D9DCE1"/>
                      </a:solidFill>
                      <a:prstDash val="solid"/>
                      <a:round/>
                      <a:headEnd type="none" w="med" len="med"/>
                      <a:tailEnd type="none" w="med" len="med"/>
                    </a:lnT>
                    <a:lnB w="9525" cap="flat" cmpd="sng" algn="ctr">
                      <a:solidFill>
                        <a:srgbClr val="D9DCE1"/>
                      </a:solidFill>
                      <a:prstDash val="solid"/>
                      <a:round/>
                      <a:headEnd type="none" w="med" len="med"/>
                      <a:tailEnd type="none" w="med" len="med"/>
                    </a:lnB>
                    <a:solidFill>
                      <a:srgbClr val="FFFFFF"/>
                    </a:solidFill>
                  </a:tcPr>
                </a:tc>
                <a:tc>
                  <a:txBody>
                    <a:bodyPr/>
                    <a:lstStyle/>
                    <a:p>
                      <a:pPr indent="0" marL="0">
                        <a:buNone/>
                      </a:pPr>
                      <a:r>
                        <a:rPr lang="en-US" sz="1050" dirty="0">
                          <a:solidFill>
                            <a:srgbClr val="1B2430"/>
                          </a:solidFill>
                          <a:latin typeface="Arial" pitchFamily="34" charset="0"/>
                          <a:ea typeface="Arial" pitchFamily="34" charset="-122"/>
                          <a:cs typeface="Arial" pitchFamily="34" charset="-120"/>
                        </a:rPr>
                        <a:t>Opportunity cost of staked capital booked next to energy and hardware</a:t>
                      </a:r>
                      <a:endParaRPr lang="en-US" sz="1050" dirty="0">
                        <a:latin typeface="Arial" charset="0"/>
                        <a:ea typeface="Arial" charset="0"/>
                        <a:cs typeface="Arial" charset="0"/>
                      </a:endParaRPr>
                    </a:p>
                  </a:txBody>
                  <a:tcPr marL="73152" marR="73152" marT="73152" marB="73152" anchor="ctr">
                    <a:lnL w="9525" cap="flat" cmpd="sng" algn="ctr">
                      <a:solidFill>
                        <a:srgbClr val="D9DCE1"/>
                      </a:solidFill>
                      <a:prstDash val="solid"/>
                      <a:round/>
                      <a:headEnd type="none" w="med" len="med"/>
                      <a:tailEnd type="none" w="med" len="med"/>
                    </a:lnL>
                    <a:lnR w="9525" cap="flat" cmpd="sng" algn="ctr">
                      <a:solidFill>
                        <a:srgbClr val="D9DCE1"/>
                      </a:solidFill>
                      <a:prstDash val="solid"/>
                      <a:round/>
                      <a:headEnd type="none" w="med" len="med"/>
                      <a:tailEnd type="none" w="med" len="med"/>
                    </a:lnR>
                    <a:lnT w="9525" cap="flat" cmpd="sng" algn="ctr">
                      <a:solidFill>
                        <a:srgbClr val="D9DCE1"/>
                      </a:solidFill>
                      <a:prstDash val="solid"/>
                      <a:round/>
                      <a:headEnd type="none" w="med" len="med"/>
                      <a:tailEnd type="none" w="med" len="med"/>
                    </a:lnT>
                    <a:lnB w="9525" cap="flat" cmpd="sng" algn="ctr">
                      <a:solidFill>
                        <a:srgbClr val="D9DCE1"/>
                      </a:solidFill>
                      <a:prstDash val="solid"/>
                      <a:round/>
                      <a:headEnd type="none" w="med" len="med"/>
                      <a:tailEnd type="none" w="med" len="med"/>
                    </a:lnB>
                    <a:solidFill>
                      <a:srgbClr val="FFFFFF"/>
                    </a:solidFill>
                  </a:tcPr>
                </a:tc>
              </a:tr>
              <a:tr h="548640">
                <a:tc>
                  <a:txBody>
                    <a:bodyPr/>
                    <a:lstStyle/>
                    <a:p>
                      <a:pPr indent="0" marL="0">
                        <a:buNone/>
                      </a:pPr>
                      <a:r>
                        <a:rPr lang="en-US" sz="1100" b="1" dirty="0">
                          <a:solidFill>
                            <a:srgbClr val="0B1F3A"/>
                          </a:solidFill>
                          <a:latin typeface="Arial" pitchFamily="34" charset="0"/>
                          <a:ea typeface="Arial" pitchFamily="34" charset="-122"/>
                          <a:cs typeface="Arial" pitchFamily="34" charset="-120"/>
                        </a:rPr>
                        <a:t>Monetary robustness</a:t>
                      </a:r>
                      <a:endParaRPr lang="en-US" sz="1100" dirty="0">
                        <a:latin typeface="Arial" charset="0"/>
                        <a:ea typeface="Arial" charset="0"/>
                        <a:cs typeface="Arial" charset="0"/>
                      </a:endParaRPr>
                    </a:p>
                  </a:txBody>
                  <a:tcPr marL="73152" marR="73152" marT="73152" marB="73152" anchor="ctr">
                    <a:lnL w="9525" cap="flat" cmpd="sng" algn="ctr">
                      <a:solidFill>
                        <a:srgbClr val="D9DCE1"/>
                      </a:solidFill>
                      <a:prstDash val="solid"/>
                      <a:round/>
                      <a:headEnd type="none" w="med" len="med"/>
                      <a:tailEnd type="none" w="med" len="med"/>
                    </a:lnL>
                    <a:lnR w="9525" cap="flat" cmpd="sng" algn="ctr">
                      <a:solidFill>
                        <a:srgbClr val="D9DCE1"/>
                      </a:solidFill>
                      <a:prstDash val="solid"/>
                      <a:round/>
                      <a:headEnd type="none" w="med" len="med"/>
                      <a:tailEnd type="none" w="med" len="med"/>
                    </a:lnR>
                    <a:lnT w="9525" cap="flat" cmpd="sng" algn="ctr">
                      <a:solidFill>
                        <a:srgbClr val="D9DCE1"/>
                      </a:solidFill>
                      <a:prstDash val="solid"/>
                      <a:round/>
                      <a:headEnd type="none" w="med" len="med"/>
                      <a:tailEnd type="none" w="med" len="med"/>
                    </a:lnT>
                    <a:lnB w="9525" cap="flat" cmpd="sng" algn="ctr">
                      <a:solidFill>
                        <a:srgbClr val="D9DCE1"/>
                      </a:solidFill>
                      <a:prstDash val="solid"/>
                      <a:round/>
                      <a:headEnd type="none" w="med" len="med"/>
                      <a:tailEnd type="none" w="med" len="med"/>
                    </a:lnB>
                    <a:solidFill>
                      <a:srgbClr val="FFFFFF"/>
                    </a:solidFill>
                  </a:tcPr>
                </a:tc>
                <a:tc>
                  <a:txBody>
                    <a:bodyPr/>
                    <a:lstStyle/>
                    <a:p>
                      <a:pPr indent="0" marL="0">
                        <a:buNone/>
                      </a:pPr>
                      <a:r>
                        <a:rPr lang="en-US" sz="1050" dirty="0">
                          <a:solidFill>
                            <a:srgbClr val="1B2430"/>
                          </a:solidFill>
                          <a:latin typeface="Arial" pitchFamily="34" charset="0"/>
                          <a:ea typeface="Arial" pitchFamily="34" charset="-122"/>
                          <a:cs typeface="Arial" pitchFamily="34" charset="-120"/>
                        </a:rPr>
                        <a:t>Liquidity model tested only at the pilot rate, often near zero</a:t>
                      </a:r>
                      <a:endParaRPr lang="en-US" sz="1050" dirty="0">
                        <a:latin typeface="Arial" charset="0"/>
                        <a:ea typeface="Arial" charset="0"/>
                        <a:cs typeface="Arial" charset="0"/>
                      </a:endParaRPr>
                    </a:p>
                  </a:txBody>
                  <a:tcPr marL="73152" marR="73152" marT="73152" marB="73152" anchor="ctr">
                    <a:lnL w="9525" cap="flat" cmpd="sng" algn="ctr">
                      <a:solidFill>
                        <a:srgbClr val="D9DCE1"/>
                      </a:solidFill>
                      <a:prstDash val="solid"/>
                      <a:round/>
                      <a:headEnd type="none" w="med" len="med"/>
                      <a:tailEnd type="none" w="med" len="med"/>
                    </a:lnL>
                    <a:lnR w="9525" cap="flat" cmpd="sng" algn="ctr">
                      <a:solidFill>
                        <a:srgbClr val="D9DCE1"/>
                      </a:solidFill>
                      <a:prstDash val="solid"/>
                      <a:round/>
                      <a:headEnd type="none" w="med" len="med"/>
                      <a:tailEnd type="none" w="med" len="med"/>
                    </a:lnR>
                    <a:lnT w="9525" cap="flat" cmpd="sng" algn="ctr">
                      <a:solidFill>
                        <a:srgbClr val="D9DCE1"/>
                      </a:solidFill>
                      <a:prstDash val="solid"/>
                      <a:round/>
                      <a:headEnd type="none" w="med" len="med"/>
                      <a:tailEnd type="none" w="med" len="med"/>
                    </a:lnT>
                    <a:lnB w="9525" cap="flat" cmpd="sng" algn="ctr">
                      <a:solidFill>
                        <a:srgbClr val="D9DCE1"/>
                      </a:solidFill>
                      <a:prstDash val="solid"/>
                      <a:round/>
                      <a:headEnd type="none" w="med" len="med"/>
                      <a:tailEnd type="none" w="med" len="med"/>
                    </a:lnB>
                    <a:solidFill>
                      <a:srgbClr val="FFFFFF"/>
                    </a:solidFill>
                  </a:tcPr>
                </a:tc>
                <a:tc>
                  <a:txBody>
                    <a:bodyPr/>
                    <a:lstStyle/>
                    <a:p>
                      <a:pPr indent="0" marL="0">
                        <a:buNone/>
                      </a:pPr>
                      <a:r>
                        <a:rPr lang="en-US" sz="1050" dirty="0">
                          <a:solidFill>
                            <a:srgbClr val="1B2430"/>
                          </a:solidFill>
                          <a:latin typeface="Arial" pitchFamily="34" charset="0"/>
                          <a:ea typeface="Arial" pitchFamily="34" charset="-122"/>
                          <a:cs typeface="Arial" pitchFamily="34" charset="-120"/>
                        </a:rPr>
                        <a:t>Drag recomputed at 0% and 5.5%; rate elasticity equals the collateral share</a:t>
                      </a:r>
                      <a:endParaRPr lang="en-US" sz="1050" dirty="0">
                        <a:latin typeface="Arial" charset="0"/>
                        <a:ea typeface="Arial" charset="0"/>
                        <a:cs typeface="Arial" charset="0"/>
                      </a:endParaRPr>
                    </a:p>
                  </a:txBody>
                  <a:tcPr marL="73152" marR="73152" marT="73152" marB="73152" anchor="ctr">
                    <a:lnL w="9525" cap="flat" cmpd="sng" algn="ctr">
                      <a:solidFill>
                        <a:srgbClr val="D9DCE1"/>
                      </a:solidFill>
                      <a:prstDash val="solid"/>
                      <a:round/>
                      <a:headEnd type="none" w="med" len="med"/>
                      <a:tailEnd type="none" w="med" len="med"/>
                    </a:lnL>
                    <a:lnR w="9525" cap="flat" cmpd="sng" algn="ctr">
                      <a:solidFill>
                        <a:srgbClr val="D9DCE1"/>
                      </a:solidFill>
                      <a:prstDash val="solid"/>
                      <a:round/>
                      <a:headEnd type="none" w="med" len="med"/>
                      <a:tailEnd type="none" w="med" len="med"/>
                    </a:lnR>
                    <a:lnT w="9525" cap="flat" cmpd="sng" algn="ctr">
                      <a:solidFill>
                        <a:srgbClr val="D9DCE1"/>
                      </a:solidFill>
                      <a:prstDash val="solid"/>
                      <a:round/>
                      <a:headEnd type="none" w="med" len="med"/>
                      <a:tailEnd type="none" w="med" len="med"/>
                    </a:lnT>
                    <a:lnB w="9525" cap="flat" cmpd="sng" algn="ctr">
                      <a:solidFill>
                        <a:srgbClr val="D9DCE1"/>
                      </a:solidFill>
                      <a:prstDash val="solid"/>
                      <a:round/>
                      <a:headEnd type="none" w="med" len="med"/>
                      <a:tailEnd type="none" w="med" len="med"/>
                    </a:lnB>
                    <a:solidFill>
                      <a:srgbClr val="FFFFFF"/>
                    </a:solidFill>
                  </a:tcPr>
                </a:tc>
              </a:tr>
              <a:tr h="548640">
                <a:tc>
                  <a:txBody>
                    <a:bodyPr/>
                    <a:lstStyle/>
                    <a:p>
                      <a:pPr indent="0" marL="0">
                        <a:buNone/>
                      </a:pPr>
                      <a:r>
                        <a:rPr lang="en-US" sz="1100" b="1" dirty="0">
                          <a:solidFill>
                            <a:srgbClr val="0B1F3A"/>
                          </a:solidFill>
                          <a:latin typeface="Arial" pitchFamily="34" charset="0"/>
                          <a:ea typeface="Arial" pitchFamily="34" charset="-122"/>
                          <a:cs typeface="Arial" pitchFamily="34" charset="-120"/>
                        </a:rPr>
                        <a:t>Latency value</a:t>
                      </a:r>
                      <a:endParaRPr lang="en-US" sz="1100" dirty="0">
                        <a:latin typeface="Arial" charset="0"/>
                        <a:ea typeface="Arial" charset="0"/>
                        <a:cs typeface="Arial" charset="0"/>
                      </a:endParaRPr>
                    </a:p>
                  </a:txBody>
                  <a:tcPr marL="73152" marR="73152" marT="73152" marB="73152" anchor="ctr">
                    <a:lnL w="9525" cap="flat" cmpd="sng" algn="ctr">
                      <a:solidFill>
                        <a:srgbClr val="D9DCE1"/>
                      </a:solidFill>
                      <a:prstDash val="solid"/>
                      <a:round/>
                      <a:headEnd type="none" w="med" len="med"/>
                      <a:tailEnd type="none" w="med" len="med"/>
                    </a:lnL>
                    <a:lnR w="9525" cap="flat" cmpd="sng" algn="ctr">
                      <a:solidFill>
                        <a:srgbClr val="D9DCE1"/>
                      </a:solidFill>
                      <a:prstDash val="solid"/>
                      <a:round/>
                      <a:headEnd type="none" w="med" len="med"/>
                      <a:tailEnd type="none" w="med" len="med"/>
                    </a:lnR>
                    <a:lnT w="9525" cap="flat" cmpd="sng" algn="ctr">
                      <a:solidFill>
                        <a:srgbClr val="D9DCE1"/>
                      </a:solidFill>
                      <a:prstDash val="solid"/>
                      <a:round/>
                      <a:headEnd type="none" w="med" len="med"/>
                      <a:tailEnd type="none" w="med" len="med"/>
                    </a:lnT>
                    <a:lnB w="9525" cap="flat" cmpd="sng" algn="ctr">
                      <a:solidFill>
                        <a:srgbClr val="D9DCE1"/>
                      </a:solidFill>
                      <a:prstDash val="solid"/>
                      <a:round/>
                      <a:headEnd type="none" w="med" len="med"/>
                      <a:tailEnd type="none" w="med" len="med"/>
                    </a:lnB>
                    <a:solidFill>
                      <a:srgbClr val="FFFFFF"/>
                    </a:solidFill>
                  </a:tcPr>
                </a:tc>
                <a:tc>
                  <a:txBody>
                    <a:bodyPr/>
                    <a:lstStyle/>
                    <a:p>
                      <a:pPr indent="0" marL="0">
                        <a:buNone/>
                      </a:pPr>
                      <a:r>
                        <a:rPr lang="en-US" sz="1050" dirty="0">
                          <a:solidFill>
                            <a:srgbClr val="1B2430"/>
                          </a:solidFill>
                          <a:latin typeface="Arial" pitchFamily="34" charset="0"/>
                          <a:ea typeface="Arial" pitchFamily="34" charset="-122"/>
                          <a:cs typeface="Arial" pitchFamily="34" charset="-120"/>
                        </a:rPr>
                        <a:t>Hardware cost justified by sub-millisecond finality</a:t>
                      </a:r>
                      <a:endParaRPr lang="en-US" sz="1050" dirty="0">
                        <a:latin typeface="Arial" charset="0"/>
                        <a:ea typeface="Arial" charset="0"/>
                        <a:cs typeface="Arial" charset="0"/>
                      </a:endParaRPr>
                    </a:p>
                  </a:txBody>
                  <a:tcPr marL="73152" marR="73152" marT="73152" marB="73152" anchor="ctr">
                    <a:lnL w="9525" cap="flat" cmpd="sng" algn="ctr">
                      <a:solidFill>
                        <a:srgbClr val="D9DCE1"/>
                      </a:solidFill>
                      <a:prstDash val="solid"/>
                      <a:round/>
                      <a:headEnd type="none" w="med" len="med"/>
                      <a:tailEnd type="none" w="med" len="med"/>
                    </a:lnL>
                    <a:lnR w="9525" cap="flat" cmpd="sng" algn="ctr">
                      <a:solidFill>
                        <a:srgbClr val="D9DCE1"/>
                      </a:solidFill>
                      <a:prstDash val="solid"/>
                      <a:round/>
                      <a:headEnd type="none" w="med" len="med"/>
                      <a:tailEnd type="none" w="med" len="med"/>
                    </a:lnR>
                    <a:lnT w="9525" cap="flat" cmpd="sng" algn="ctr">
                      <a:solidFill>
                        <a:srgbClr val="D9DCE1"/>
                      </a:solidFill>
                      <a:prstDash val="solid"/>
                      <a:round/>
                      <a:headEnd type="none" w="med" len="med"/>
                      <a:tailEnd type="none" w="med" len="med"/>
                    </a:lnT>
                    <a:lnB w="9525" cap="flat" cmpd="sng" algn="ctr">
                      <a:solidFill>
                        <a:srgbClr val="D9DCE1"/>
                      </a:solidFill>
                      <a:prstDash val="solid"/>
                      <a:round/>
                      <a:headEnd type="none" w="med" len="med"/>
                      <a:tailEnd type="none" w="med" len="med"/>
                    </a:lnB>
                    <a:solidFill>
                      <a:srgbClr val="FFFFFF"/>
                    </a:solidFill>
                  </a:tcPr>
                </a:tc>
                <a:tc>
                  <a:txBody>
                    <a:bodyPr/>
                    <a:lstStyle/>
                    <a:p>
                      <a:pPr indent="0" marL="0">
                        <a:buNone/>
                      </a:pPr>
                      <a:r>
                        <a:rPr lang="en-US" sz="1050" dirty="0">
                          <a:solidFill>
                            <a:srgbClr val="1B2430"/>
                          </a:solidFill>
                          <a:latin typeface="Arial" pitchFamily="34" charset="0"/>
                          <a:ea typeface="Arial" pitchFamily="34" charset="-122"/>
                          <a:cs typeface="Arial" pitchFamily="34" charset="-120"/>
                        </a:rPr>
                        <a:t>Above 10³ per second, proof that drag falls, not only latency</a:t>
                      </a:r>
                      <a:endParaRPr lang="en-US" sz="1050" dirty="0">
                        <a:latin typeface="Arial" charset="0"/>
                        <a:ea typeface="Arial" charset="0"/>
                        <a:cs typeface="Arial" charset="0"/>
                      </a:endParaRPr>
                    </a:p>
                  </a:txBody>
                  <a:tcPr marL="73152" marR="73152" marT="73152" marB="73152" anchor="ctr">
                    <a:lnL w="9525" cap="flat" cmpd="sng" algn="ctr">
                      <a:solidFill>
                        <a:srgbClr val="D9DCE1"/>
                      </a:solidFill>
                      <a:prstDash val="solid"/>
                      <a:round/>
                      <a:headEnd type="none" w="med" len="med"/>
                      <a:tailEnd type="none" w="med" len="med"/>
                    </a:lnL>
                    <a:lnR w="9525" cap="flat" cmpd="sng" algn="ctr">
                      <a:solidFill>
                        <a:srgbClr val="D9DCE1"/>
                      </a:solidFill>
                      <a:prstDash val="solid"/>
                      <a:round/>
                      <a:headEnd type="none" w="med" len="med"/>
                      <a:tailEnd type="none" w="med" len="med"/>
                    </a:lnR>
                    <a:lnT w="9525" cap="flat" cmpd="sng" algn="ctr">
                      <a:solidFill>
                        <a:srgbClr val="D9DCE1"/>
                      </a:solidFill>
                      <a:prstDash val="solid"/>
                      <a:round/>
                      <a:headEnd type="none" w="med" len="med"/>
                      <a:tailEnd type="none" w="med" len="med"/>
                    </a:lnT>
                    <a:lnB w="9525" cap="flat" cmpd="sng" algn="ctr">
                      <a:solidFill>
                        <a:srgbClr val="D9DCE1"/>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B1F3A"/>
        </a:solidFill>
      </p:bgPr>
    </p:bg>
    <p:spTree>
      <p:nvGrpSpPr>
        <p:cNvPr id="1" name=""/>
        <p:cNvGrpSpPr/>
        <p:nvPr/>
      </p:nvGrpSpPr>
      <p:grpSpPr>
        <a:xfrm>
          <a:off x="0" y="0"/>
          <a:ext cx="0" cy="0"/>
          <a:chOff x="0" y="0"/>
          <a:chExt cx="0" cy="0"/>
        </a:xfrm>
      </p:grpSpPr>
      <p:sp>
        <p:nvSpPr>
          <p:cNvPr id="2" name="Shape 0"/>
          <p:cNvSpPr/>
          <p:nvPr/>
        </p:nvSpPr>
        <p:spPr>
          <a:xfrm>
            <a:off x="0" y="0"/>
            <a:ext cx="109728" cy="5143500"/>
          </a:xfrm>
          <a:prstGeom prst="rect">
            <a:avLst/>
          </a:prstGeom>
          <a:solidFill>
            <a:srgbClr val="0E9F6E"/>
          </a:solidFill>
          <a:ln w="12700">
            <a:solidFill>
              <a:srgbClr val="0E9F6E"/>
            </a:solidFill>
            <a:prstDash val="solid"/>
          </a:ln>
        </p:spPr>
        <p:txBody>
          <a:bodyPr/>
          <a:p/>
        </p:txBody>
      </p:sp>
      <p:sp>
        <p:nvSpPr>
          <p:cNvPr id="3" name="Text 1"/>
          <p:cNvSpPr/>
          <p:nvPr/>
        </p:nvSpPr>
        <p:spPr>
          <a:xfrm>
            <a:off x="457200" y="274320"/>
            <a:ext cx="8229600" cy="868680"/>
          </a:xfrm>
          <a:prstGeom prst="rect">
            <a:avLst/>
          </a:prstGeom>
          <a:noFill/>
          <a:ln/>
        </p:spPr>
        <p:txBody>
          <a:bodyPr wrap="square" lIns="0" tIns="0" rIns="0" bIns="0" rtlCol="0" anchor="t"/>
          <a:lstStyle/>
          <a:p>
            <a:pPr indent="0" marL="0">
              <a:buNone/>
            </a:pPr>
            <a:r>
              <a:rPr lang="en-US" sz="2300" b="1" dirty="0">
                <a:solidFill>
                  <a:srgbClr val="FFFFFF"/>
                </a:solidFill>
                <a:latin typeface="Georgia" pitchFamily="34" charset="0"/>
                <a:ea typeface="Georgia" pitchFamily="34" charset="-122"/>
                <a:cs typeface="Georgia" pitchFamily="34" charset="-120"/>
              </a:rPr>
              <a:t>Shared operator data turns this simulation into evidence</a:t>
            </a:r>
            <a:endParaRPr lang="en-US" sz="2300" dirty="0"/>
          </a:p>
        </p:txBody>
      </p:sp>
      <p:sp>
        <p:nvSpPr>
          <p:cNvPr id="4" name="Text 2"/>
          <p:cNvSpPr/>
          <p:nvPr/>
        </p:nvSpPr>
        <p:spPr>
          <a:xfrm>
            <a:off x="457200" y="4754880"/>
            <a:ext cx="7680960" cy="256032"/>
          </a:xfrm>
          <a:prstGeom prst="rect">
            <a:avLst/>
          </a:prstGeom>
          <a:noFill/>
          <a:ln/>
        </p:spPr>
        <p:txBody>
          <a:bodyPr wrap="square" lIns="0" tIns="0" rIns="0" bIns="0" rtlCol="0" anchor="ctr"/>
          <a:lstStyle/>
          <a:p>
            <a:pPr indent="0" marL="0">
              <a:buNone/>
            </a:pPr>
            <a:r>
              <a:rPr lang="en-US" sz="800" dirty="0">
                <a:solidFill>
                  <a:srgbClr val="9FB0C8"/>
                </a:solidFill>
                <a:latin typeface="Arial" pitchFamily="34" charset="0"/>
                <a:ea typeface="Arial" pitchFamily="34" charset="-122"/>
                <a:cs typeface="Arial" pitchFamily="34" charset="-120"/>
              </a:rPr>
              <a:t>GvK Open Protocol, specification gvk-spec-v1, draft for consultation. Validator and templates in the GvK Settlement Explorer.</a:t>
            </a:r>
            <a:endParaRPr lang="en-US" sz="800" dirty="0"/>
          </a:p>
        </p:txBody>
      </p:sp>
      <p:sp>
        <p:nvSpPr>
          <p:cNvPr id="5" name="Text 3"/>
          <p:cNvSpPr/>
          <p:nvPr/>
        </p:nvSpPr>
        <p:spPr>
          <a:xfrm>
            <a:off x="8229600" y="4754880"/>
            <a:ext cx="457200" cy="256032"/>
          </a:xfrm>
          <a:prstGeom prst="rect">
            <a:avLst/>
          </a:prstGeom>
          <a:noFill/>
          <a:ln/>
        </p:spPr>
        <p:txBody>
          <a:bodyPr wrap="square" lIns="0" tIns="0" rIns="0" bIns="0" rtlCol="0" anchor="ctr"/>
          <a:lstStyle/>
          <a:p>
            <a:pPr algn="r" indent="0" marL="0">
              <a:buNone/>
            </a:pPr>
            <a:r>
              <a:rPr lang="en-US" sz="900" dirty="0">
                <a:solidFill>
                  <a:srgbClr val="9FB0C8"/>
                </a:solidFill>
                <a:latin typeface="Arial" pitchFamily="34" charset="0"/>
                <a:ea typeface="Arial" pitchFamily="34" charset="-122"/>
                <a:cs typeface="Arial" pitchFamily="34" charset="-120"/>
              </a:rPr>
              <a:t>10</a:t>
            </a:r>
            <a:endParaRPr lang="en-US" sz="900" dirty="0"/>
          </a:p>
        </p:txBody>
      </p:sp>
      <p:sp>
        <p:nvSpPr>
          <p:cNvPr id="6" name="Shape 4"/>
          <p:cNvSpPr/>
          <p:nvPr/>
        </p:nvSpPr>
        <p:spPr>
          <a:xfrm>
            <a:off x="457200" y="1325880"/>
            <a:ext cx="45720" cy="566928"/>
          </a:xfrm>
          <a:prstGeom prst="rect">
            <a:avLst/>
          </a:prstGeom>
          <a:solidFill>
            <a:srgbClr val="0E9F6E"/>
          </a:solidFill>
          <a:ln w="12700">
            <a:solidFill>
              <a:srgbClr val="0E9F6E"/>
            </a:solidFill>
            <a:prstDash val="solid"/>
          </a:ln>
        </p:spPr>
        <p:txBody>
          <a:bodyPr/>
          <a:p/>
        </p:txBody>
      </p:sp>
      <p:sp>
        <p:nvSpPr>
          <p:cNvPr id="7" name="Text 5"/>
          <p:cNvSpPr/>
          <p:nvPr/>
        </p:nvSpPr>
        <p:spPr>
          <a:xfrm>
            <a:off x="640080" y="1325880"/>
            <a:ext cx="3429000" cy="603504"/>
          </a:xfrm>
          <a:prstGeom prst="rect">
            <a:avLst/>
          </a:prstGeom>
          <a:noFill/>
          <a:ln/>
        </p:spPr>
        <p:txBody>
          <a:bodyPr wrap="square" lIns="0" tIns="0" rIns="0" bIns="0" rtlCol="0" anchor="ctr"/>
          <a:lstStyle/>
          <a:p>
            <a:pPr indent="0" marL="0">
              <a:buNone/>
            </a:pPr>
            <a:r>
              <a:rPr lang="en-US" sz="1100" b="1" dirty="0">
                <a:solidFill>
                  <a:srgbClr val="FFFFFF"/>
                </a:solidFill>
                <a:latin typeface="Arial" pitchFamily="34" charset="0"/>
                <a:ea typeface="Arial" pitchFamily="34" charset="-122"/>
                <a:cs typeface="Arial" pitchFamily="34" charset="-120"/>
              </a:rPr>
              <a:t>Six monthly figures per system</a:t>
            </a:r>
            <a:endParaRPr lang="en-US" sz="1100" dirty="0"/>
          </a:p>
          <a:p>
            <a:pPr indent="0" marL="0">
              <a:buNone/>
            </a:pPr>
            <a:r>
              <a:rPr lang="en-US" sz="1100" dirty="0">
                <a:solidFill>
                  <a:srgbClr val="C9D4E3"/>
                </a:solidFill>
                <a:latin typeface="Arial" pitchFamily="34" charset="0"/>
                <a:ea typeface="Arial" pitchFamily="34" charset="-122"/>
                <a:cs typeface="Arial" pitchFamily="34" charset="-120"/>
              </a:rPr>
              <a:t>Speed to finality, value settled, locked capital, fees, risk and energy cost.</a:t>
            </a:r>
            <a:endParaRPr lang="en-US" sz="1100" dirty="0"/>
          </a:p>
        </p:txBody>
      </p:sp>
      <p:sp>
        <p:nvSpPr>
          <p:cNvPr id="8" name="Shape 6"/>
          <p:cNvSpPr/>
          <p:nvPr/>
        </p:nvSpPr>
        <p:spPr>
          <a:xfrm>
            <a:off x="457200" y="2039112"/>
            <a:ext cx="45720" cy="566928"/>
          </a:xfrm>
          <a:prstGeom prst="rect">
            <a:avLst/>
          </a:prstGeom>
          <a:solidFill>
            <a:srgbClr val="0E9F6E"/>
          </a:solidFill>
          <a:ln w="12700">
            <a:solidFill>
              <a:srgbClr val="0E9F6E"/>
            </a:solidFill>
            <a:prstDash val="solid"/>
          </a:ln>
        </p:spPr>
        <p:txBody>
          <a:bodyPr/>
          <a:p/>
        </p:txBody>
      </p:sp>
      <p:sp>
        <p:nvSpPr>
          <p:cNvPr id="9" name="Text 7"/>
          <p:cNvSpPr/>
          <p:nvPr/>
        </p:nvSpPr>
        <p:spPr>
          <a:xfrm>
            <a:off x="640080" y="2039112"/>
            <a:ext cx="3429000" cy="603504"/>
          </a:xfrm>
          <a:prstGeom prst="rect">
            <a:avLst/>
          </a:prstGeom>
          <a:noFill/>
          <a:ln/>
        </p:spPr>
        <p:txBody>
          <a:bodyPr wrap="square" lIns="0" tIns="0" rIns="0" bIns="0" rtlCol="0" anchor="ctr"/>
          <a:lstStyle/>
          <a:p>
            <a:pPr indent="0" marL="0">
              <a:buNone/>
            </a:pPr>
            <a:r>
              <a:rPr lang="en-US" sz="1100" b="1" dirty="0">
                <a:solidFill>
                  <a:srgbClr val="FFFFFF"/>
                </a:solidFill>
                <a:latin typeface="Arial" pitchFamily="34" charset="0"/>
                <a:ea typeface="Arial" pitchFamily="34" charset="-122"/>
                <a:cs typeface="Arial" pitchFamily="34" charset="-120"/>
              </a:rPr>
              <a:t>Anonymised by design</a:t>
            </a:r>
            <a:endParaRPr lang="en-US" sz="1100" dirty="0"/>
          </a:p>
          <a:p>
            <a:pPr indent="0" marL="0">
              <a:buNone/>
            </a:pPr>
            <a:r>
              <a:rPr lang="en-US" sz="1100" dirty="0">
                <a:solidFill>
                  <a:srgbClr val="C9D4E3"/>
                </a:solidFill>
                <a:latin typeface="Arial" pitchFamily="34" charset="0"/>
                <a:ea typeface="Arial" pitchFamily="34" charset="-122"/>
                <a:cs typeface="Arial" pitchFamily="34" charset="-120"/>
              </a:rPr>
              <a:t>Contributor-chosen codes; the format rejects institution names.</a:t>
            </a:r>
            <a:endParaRPr lang="en-US" sz="1100" dirty="0"/>
          </a:p>
        </p:txBody>
      </p:sp>
      <p:sp>
        <p:nvSpPr>
          <p:cNvPr id="10" name="Shape 8"/>
          <p:cNvSpPr/>
          <p:nvPr/>
        </p:nvSpPr>
        <p:spPr>
          <a:xfrm>
            <a:off x="457200" y="2752344"/>
            <a:ext cx="45720" cy="566928"/>
          </a:xfrm>
          <a:prstGeom prst="rect">
            <a:avLst/>
          </a:prstGeom>
          <a:solidFill>
            <a:srgbClr val="0E9F6E"/>
          </a:solidFill>
          <a:ln w="12700">
            <a:solidFill>
              <a:srgbClr val="0E9F6E"/>
            </a:solidFill>
            <a:prstDash val="solid"/>
          </a:ln>
        </p:spPr>
        <p:txBody>
          <a:bodyPr/>
          <a:p/>
        </p:txBody>
      </p:sp>
      <p:sp>
        <p:nvSpPr>
          <p:cNvPr id="11" name="Text 9"/>
          <p:cNvSpPr/>
          <p:nvPr/>
        </p:nvSpPr>
        <p:spPr>
          <a:xfrm>
            <a:off x="640080" y="2752344"/>
            <a:ext cx="3429000" cy="603504"/>
          </a:xfrm>
          <a:prstGeom prst="rect">
            <a:avLst/>
          </a:prstGeom>
          <a:noFill/>
          <a:ln/>
        </p:spPr>
        <p:txBody>
          <a:bodyPr wrap="square" lIns="0" tIns="0" rIns="0" bIns="0" rtlCol="0" anchor="ctr"/>
          <a:lstStyle/>
          <a:p>
            <a:pPr indent="0" marL="0">
              <a:buNone/>
            </a:pPr>
            <a:r>
              <a:rPr lang="en-US" sz="1100" b="1" dirty="0">
                <a:solidFill>
                  <a:srgbClr val="FFFFFF"/>
                </a:solidFill>
                <a:latin typeface="Arial" pitchFamily="34" charset="0"/>
                <a:ea typeface="Arial" pitchFamily="34" charset="-122"/>
                <a:cs typeface="Arial" pitchFamily="34" charset="-120"/>
              </a:rPr>
              <a:t>Publication gate</a:t>
            </a:r>
            <a:endParaRPr lang="en-US" sz="1100" dirty="0"/>
          </a:p>
          <a:p>
            <a:pPr indent="0" marL="0">
              <a:buNone/>
            </a:pPr>
            <a:r>
              <a:rPr lang="en-US" sz="1100" dirty="0">
                <a:solidFill>
                  <a:srgbClr val="C9D4E3"/>
                </a:solidFill>
                <a:latin typeface="Arial" pitchFamily="34" charset="0"/>
                <a:ea typeface="Arial" pitchFamily="34" charset="-122"/>
                <a:cs typeface="Arial" pitchFamily="34" charset="-120"/>
              </a:rPr>
              <a:t>A regime enters published totals only with at least 3 contributors.</a:t>
            </a:r>
            <a:endParaRPr lang="en-US" sz="1100" dirty="0"/>
          </a:p>
        </p:txBody>
      </p:sp>
      <p:sp>
        <p:nvSpPr>
          <p:cNvPr id="12" name="Shape 10"/>
          <p:cNvSpPr/>
          <p:nvPr/>
        </p:nvSpPr>
        <p:spPr>
          <a:xfrm>
            <a:off x="457200" y="3465576"/>
            <a:ext cx="45720" cy="566928"/>
          </a:xfrm>
          <a:prstGeom prst="rect">
            <a:avLst/>
          </a:prstGeom>
          <a:solidFill>
            <a:srgbClr val="0E9F6E"/>
          </a:solidFill>
          <a:ln w="12700">
            <a:solidFill>
              <a:srgbClr val="0E9F6E"/>
            </a:solidFill>
            <a:prstDash val="solid"/>
          </a:ln>
        </p:spPr>
        <p:txBody>
          <a:bodyPr/>
          <a:p/>
        </p:txBody>
      </p:sp>
      <p:sp>
        <p:nvSpPr>
          <p:cNvPr id="13" name="Text 11"/>
          <p:cNvSpPr/>
          <p:nvPr/>
        </p:nvSpPr>
        <p:spPr>
          <a:xfrm>
            <a:off x="640080" y="3465576"/>
            <a:ext cx="3429000" cy="603504"/>
          </a:xfrm>
          <a:prstGeom prst="rect">
            <a:avLst/>
          </a:prstGeom>
          <a:noFill/>
          <a:ln/>
        </p:spPr>
        <p:txBody>
          <a:bodyPr wrap="square" lIns="0" tIns="0" rIns="0" bIns="0" rtlCol="0" anchor="ctr"/>
          <a:lstStyle/>
          <a:p>
            <a:pPr indent="0" marL="0">
              <a:buNone/>
            </a:pPr>
            <a:r>
              <a:rPr lang="en-US" sz="1100" b="1" dirty="0">
                <a:solidFill>
                  <a:srgbClr val="FFFFFF"/>
                </a:solidFill>
                <a:latin typeface="Arial" pitchFamily="34" charset="0"/>
                <a:ea typeface="Arial" pitchFamily="34" charset="-122"/>
                <a:cs typeface="Arial" pitchFamily="34" charset="-120"/>
              </a:rPr>
              <a:t>Checked in the browser</a:t>
            </a:r>
            <a:endParaRPr lang="en-US" sz="1100" dirty="0"/>
          </a:p>
          <a:p>
            <a:pPr indent="0" marL="0">
              <a:buNone/>
            </a:pPr>
            <a:r>
              <a:rPr lang="en-US" sz="1100" dirty="0">
                <a:solidFill>
                  <a:srgbClr val="C9D4E3"/>
                </a:solidFill>
                <a:latin typeface="Arial" pitchFamily="34" charset="0"/>
                <a:ea typeface="Arial" pitchFamily="34" charset="-122"/>
                <a:cs typeface="Arial" pitchFamily="34" charset="-120"/>
              </a:rPr>
              <a:t>Operators validate files locally. Nothing is uploaded.</a:t>
            </a:r>
            <a:endParaRPr lang="en-US" sz="1100" dirty="0"/>
          </a:p>
        </p:txBody>
      </p:sp>
      <p:sp>
        <p:nvSpPr>
          <p:cNvPr id="14" name="Text 12"/>
          <p:cNvSpPr/>
          <p:nvPr/>
        </p:nvSpPr>
        <p:spPr>
          <a:xfrm>
            <a:off x="457200" y="4160520"/>
            <a:ext cx="3657600" cy="502920"/>
          </a:xfrm>
          <a:prstGeom prst="rect">
            <a:avLst/>
          </a:prstGeom>
          <a:noFill/>
          <a:ln/>
        </p:spPr>
        <p:txBody>
          <a:bodyPr wrap="square" lIns="0" tIns="0" rIns="0" bIns="0" rtlCol="0" anchor="t"/>
          <a:lstStyle/>
          <a:p>
            <a:pPr indent="0" marL="0">
              <a:buNone/>
            </a:pPr>
            <a:r>
              <a:rPr lang="en-US" sz="1050" b="1" dirty="0">
                <a:solidFill>
                  <a:srgbClr val="A7E8CF"/>
                </a:solidFill>
                <a:latin typeface="Arial" pitchFamily="34" charset="0"/>
                <a:ea typeface="Arial" pitchFamily="34" charset="-122"/>
                <a:cs typeface="Arial" pitchFamily="34" charset="-120"/>
              </a:rPr>
              <a:t>Proposed next step: </a:t>
            </a:r>
            <a:pPr indent="0" marL="0">
              <a:buNone/>
            </a:pPr>
            <a:r>
              <a:rPr lang="en-US" sz="1050" dirty="0">
                <a:solidFill>
                  <a:srgbClr val="FFFFFF"/>
                </a:solidFill>
                <a:latin typeface="Arial" pitchFamily="34" charset="0"/>
                <a:ea typeface="Arial" pitchFamily="34" charset="-122"/>
                <a:cs typeface="Arial" pitchFamily="34" charset="-120"/>
              </a:rPr>
              <a:t>a consortium of operators and authorities contributing 2018 to 2026 data. Details at settlementfrontier.org/protocol</a:t>
            </a:r>
            <a:endParaRPr lang="en-US" sz="1050" dirty="0"/>
          </a:p>
        </p:txBody>
      </p:sp>
      <p:pic>
        <p:nvPicPr>
          <p:cNvPr id="15" name="Image 0" descr="preencoded.png">    </p:cNvPr>
          <p:cNvPicPr>
            <a:picLocks noChangeAspect="1"/>
          </p:cNvPicPr>
          <p:nvPr/>
        </p:nvPicPr>
        <p:blipFill>
          <a:blip r:embed="rId1"/>
          <a:stretch>
            <a:fillRect/>
          </a:stretch>
        </p:blipFill>
        <p:spPr>
          <a:xfrm>
            <a:off x="4389120" y="1325880"/>
            <a:ext cx="4343400" cy="3017520"/>
          </a:xfrm>
          <a:prstGeom prst="rect">
            <a:avLst/>
          </a:prstGeom>
        </p:spPr>
      </p:pic>
      <p:sp>
        <p:nvSpPr>
          <p:cNvPr id="16" name="Text 13"/>
          <p:cNvSpPr/>
          <p:nvPr/>
        </p:nvSpPr>
        <p:spPr>
          <a:xfrm>
            <a:off x="4389120" y="4389120"/>
            <a:ext cx="4343400" cy="228600"/>
          </a:xfrm>
          <a:prstGeom prst="rect">
            <a:avLst/>
          </a:prstGeom>
          <a:noFill/>
          <a:ln/>
        </p:spPr>
        <p:txBody>
          <a:bodyPr wrap="square" lIns="0" tIns="0" rIns="0" bIns="0" rtlCol="0" anchor="ctr"/>
          <a:lstStyle/>
          <a:p>
            <a:pPr indent="0" marL="0">
              <a:buNone/>
            </a:pPr>
            <a:r>
              <a:rPr lang="en-US" sz="800" dirty="0">
                <a:solidFill>
                  <a:srgbClr val="9FB0C8"/>
                </a:solidFill>
                <a:latin typeface="Arial" pitchFamily="34" charset="0"/>
                <a:ea typeface="Arial" pitchFamily="34" charset="-122"/>
                <a:cs typeface="Arial" pitchFamily="34" charset="-120"/>
              </a:rPr>
              <a:t>Protocol page with the example submission validated</a:t>
            </a:r>
            <a:endParaRPr lang="en-US" sz="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Price Settlement Speed? Executive briefing</dc:title>
  <dc:subject>PptxGenJS Presentation</dc:subject>
  <dc:creator>Rolf Bastiaanssen, Bax Innovation</dc:creator>
  <cp:lastModifiedBy>Rolf Bastiaanssen, Bax Innovation</cp:lastModifiedBy>
  <cp:revision>1</cp:revision>
  <dcterms:created xsi:type="dcterms:W3CDTF">2026-11-02T19:22:02Z</dcterms:created>
  <dcterms:modified xsi:type="dcterms:W3CDTF">2026-11-02T19:22:02Z</dcterms:modified>
</cp:coreProperties>
</file>